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53" r:id="rId1"/>
    <p:sldMasterId id="2147483655" r:id="rId2"/>
  </p:sldMasterIdLst>
  <p:notesMasterIdLst>
    <p:notesMasterId r:id="rId57"/>
  </p:notesMasterIdLst>
  <p:sldIdLst>
    <p:sldId id="256" r:id="rId3"/>
    <p:sldId id="327" r:id="rId4"/>
    <p:sldId id="328" r:id="rId5"/>
    <p:sldId id="258" r:id="rId6"/>
    <p:sldId id="259" r:id="rId7"/>
    <p:sldId id="261" r:id="rId8"/>
    <p:sldId id="306" r:id="rId9"/>
    <p:sldId id="263" r:id="rId10"/>
    <p:sldId id="299" r:id="rId11"/>
    <p:sldId id="297" r:id="rId12"/>
    <p:sldId id="264" r:id="rId13"/>
    <p:sldId id="265" r:id="rId14"/>
    <p:sldId id="307" r:id="rId15"/>
    <p:sldId id="308" r:id="rId16"/>
    <p:sldId id="309" r:id="rId17"/>
    <p:sldId id="314" r:id="rId18"/>
    <p:sldId id="310" r:id="rId19"/>
    <p:sldId id="311" r:id="rId20"/>
    <p:sldId id="313" r:id="rId21"/>
    <p:sldId id="275" r:id="rId22"/>
    <p:sldId id="273" r:id="rId23"/>
    <p:sldId id="283" r:id="rId24"/>
    <p:sldId id="276" r:id="rId25"/>
    <p:sldId id="280" r:id="rId26"/>
    <p:sldId id="298" r:id="rId27"/>
    <p:sldId id="300" r:id="rId28"/>
    <p:sldId id="301" r:id="rId29"/>
    <p:sldId id="302" r:id="rId30"/>
    <p:sldId id="303" r:id="rId31"/>
    <p:sldId id="284" r:id="rId32"/>
    <p:sldId id="286" r:id="rId33"/>
    <p:sldId id="287" r:id="rId34"/>
    <p:sldId id="304" r:id="rId35"/>
    <p:sldId id="296" r:id="rId36"/>
    <p:sldId id="295"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294" r:id="rId50"/>
    <p:sldId id="293" r:id="rId51"/>
    <p:sldId id="305" r:id="rId52"/>
    <p:sldId id="292" r:id="rId53"/>
    <p:sldId id="291" r:id="rId54"/>
    <p:sldId id="290" r:id="rId55"/>
    <p:sldId id="282" r:id="rId5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84" autoAdjust="0"/>
    <p:restoredTop sz="71976" autoAdjust="0"/>
  </p:normalViewPr>
  <p:slideViewPr>
    <p:cSldViewPr>
      <p:cViewPr varScale="1">
        <p:scale>
          <a:sx n="63" d="100"/>
          <a:sy n="63" d="100"/>
        </p:scale>
        <p:origin x="-1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82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65E6-7996-473F-9EED-A0F7B6AF845C}" type="datetimeFigureOut">
              <a:rPr lang="zh-CN" altLang="en-US" smtClean="0"/>
              <a:pPr/>
              <a:t>2015/8/13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2FCD0-FB7D-4CEF-BF6F-79EB69375BC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31" tIns="45716" rIns="91431" bIns="45716" anchor="b"/>
          <a:lstStyle/>
          <a:p>
            <a:pPr algn="r"/>
            <a:fld id="{D8D490B8-F060-4750-A3E5-9785AE380A5D}" type="slidenum">
              <a:rPr lang="en-US" altLang="zh-CN" sz="1200">
                <a:latin typeface="Arial" pitchFamily="34" charset="0"/>
              </a:rPr>
              <a:pPr algn="r"/>
              <a:t>15</a:t>
            </a:fld>
            <a:endParaRPr lang="en-US" altLang="zh-CN" sz="1200" dirty="0">
              <a:latin typeface="Arial" pitchFamily="34" charset="0"/>
            </a:endParaRPr>
          </a:p>
        </p:txBody>
      </p:sp>
      <p:sp>
        <p:nvSpPr>
          <p:cNvPr id="57347" name="幻灯片图像占位符 1"/>
          <p:cNvSpPr>
            <a:spLocks noGrp="1" noRot="1" noChangeAspect="1" noTextEdit="1"/>
          </p:cNvSpPr>
          <p:nvPr>
            <p:ph type="sldImg"/>
          </p:nvPr>
        </p:nvSpPr>
        <p:spPr>
          <a:xfrm>
            <a:off x="958465" y="686474"/>
            <a:ext cx="4941072" cy="3428114"/>
          </a:xfrm>
          <a:ln/>
        </p:spPr>
      </p:sp>
      <p:sp>
        <p:nvSpPr>
          <p:cNvPr id="57348" name="备注占位符 2"/>
          <p:cNvSpPr>
            <a:spLocks noGrp="1"/>
          </p:cNvSpPr>
          <p:nvPr>
            <p:ph type="body" idx="1"/>
          </p:nvPr>
        </p:nvSpPr>
        <p:spPr>
          <a:noFill/>
          <a:ln/>
        </p:spPr>
        <p:txBody>
          <a:bodyPr/>
          <a:lstStyle/>
          <a:p>
            <a:pPr eaLnBrk="1" hangingPunct="1"/>
            <a:r>
              <a:rPr lang="en-US" altLang="zh-CN" smtClean="0">
                <a:latin typeface="Arial" pitchFamily="34" charset="0"/>
              </a:rPr>
              <a:t>Here is the COMPARISON OF monthly average D2B from the baseline to last month. You can see, after the establishment of CPC, the average D2Bs were under 90mins except one month. And the shortest monthly average D2B was 47mins.</a:t>
            </a:r>
          </a:p>
        </p:txBody>
      </p:sp>
      <p:sp>
        <p:nvSpPr>
          <p:cNvPr id="57349" name="灯片编号占位符 3"/>
          <p:cNvSpPr txBox="1">
            <a:spLocks noGrp="1"/>
          </p:cNvSpPr>
          <p:nvPr/>
        </p:nvSpPr>
        <p:spPr bwMode="auto">
          <a:xfrm>
            <a:off x="3884463" y="8685878"/>
            <a:ext cx="2972004" cy="456704"/>
          </a:xfrm>
          <a:prstGeom prst="rect">
            <a:avLst/>
          </a:prstGeom>
          <a:noFill/>
          <a:ln w="9525">
            <a:noFill/>
            <a:miter lim="800000"/>
            <a:headEnd/>
            <a:tailEnd/>
          </a:ln>
        </p:spPr>
        <p:txBody>
          <a:bodyPr lIns="91431" tIns="45716" rIns="91431" bIns="45716" anchor="b"/>
          <a:lstStyle/>
          <a:p>
            <a:pPr algn="r"/>
            <a:fld id="{DAAD144E-7BC2-4762-B388-C89EE3650207}" type="slidenum">
              <a:rPr lang="en-US" altLang="zh-CN" sz="1200">
                <a:latin typeface="Arial" pitchFamily="34" charset="0"/>
              </a:rPr>
              <a:pPr algn="r"/>
              <a:t>15</a:t>
            </a:fld>
            <a:endParaRPr lang="en-US" altLang="zh-CN" sz="1200"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44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45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46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47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36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38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39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40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41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42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7142FCD0-FB7D-4CEF-BF6F-79EB69375BC0}" type="slidenum">
              <a:rPr lang="zh-CN" altLang="en-US" smtClean="0"/>
              <a:pPr/>
              <a:t>43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2714620"/>
            <a:ext cx="7772400" cy="1470025"/>
          </a:xfrm>
        </p:spPr>
        <p:txBody>
          <a:body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EAFDDA7A-2D9B-4F46-9452-8AC138E270E9}" type="datetimeFigureOut">
              <a:rPr lang="zh-CN" altLang="en-US" smtClean="0"/>
              <a:pPr/>
              <a:t>2015/8/13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E23203-5D99-4E8F-894D-41DEA7D2FDF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71472" y="1357298"/>
            <a:ext cx="7786742" cy="8572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AF109C-A67A-4260-A9B0-B9C34A417B97}" type="datetimeFigureOut">
              <a:rPr lang="zh-CN" altLang="en-US" smtClean="0"/>
              <a:pPr/>
              <a:t>2015/8/13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77039-881C-400A-81F6-BCB7DD25552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8098E7D-DC60-442C-B9AB-C73F38659731}" type="datetimeFigureOut">
              <a:rPr lang="zh-CN" altLang="en-US" smtClean="0"/>
              <a:pPr/>
              <a:t>2015/8/13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6BF2E5-26E2-47A7-B83A-C97364F17B3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71472" y="1357298"/>
            <a:ext cx="7786742" cy="8572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9AF109C-A67A-4260-A9B0-B9C34A417B97}" type="datetimeFigureOut">
              <a:rPr lang="zh-CN" altLang="en-US" smtClean="0"/>
              <a:pPr/>
              <a:t>2015/8/13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77039-881C-400A-81F6-BCB7DD25552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F2C9C5FF-2820-4A67-B7F5-26F7A260C9C9}"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4F4E8FE3-1E61-40A2-A64E-E304A89FC878}"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DDA7A-2D9B-4F46-9452-8AC138E270E9}" type="datetimeFigureOut">
              <a:rPr lang="zh-CN" altLang="en-US" smtClean="0"/>
              <a:pPr/>
              <a:t>2015/8/13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23203-5D99-4E8F-894D-41DEA7D2FDF5}" type="slidenum">
              <a:rPr lang="zh-CN" altLang="en-US" smtClean="0"/>
              <a:pPr/>
              <a:t>‹#›</a:t>
            </a:fld>
            <a:endParaRPr lang="zh-CN" altLang="en-US"/>
          </a:p>
        </p:txBody>
      </p:sp>
      <p:pic>
        <p:nvPicPr>
          <p:cNvPr id="12" name="图片 11" descr="ppt2-01.jpg"/>
          <p:cNvPicPr>
            <a:picLocks noChangeAspect="1"/>
          </p:cNvPicPr>
          <p:nvPr userDrawn="1"/>
        </p:nvPicPr>
        <p:blipFill>
          <a:blip r:embed="rId4" cstate="print"/>
          <a:stretch>
            <a:fillRect/>
          </a:stretch>
        </p:blipFill>
        <p:spPr>
          <a:xfrm>
            <a:off x="0" y="685"/>
            <a:ext cx="9144000" cy="6856629"/>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98E7D-DC60-442C-B9AB-C73F38659731}" type="datetimeFigureOut">
              <a:rPr lang="zh-CN" altLang="en-US" smtClean="0"/>
              <a:pPr/>
              <a:t>2015/8/13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BF2E5-26E2-47A7-B83A-C97364F17B3E}" type="slidenum">
              <a:rPr lang="zh-CN" altLang="en-US" smtClean="0"/>
              <a:pPr/>
              <a:t>‹#›</a:t>
            </a:fld>
            <a:endParaRPr lang="zh-CN" altLang="en-US"/>
          </a:p>
        </p:txBody>
      </p:sp>
      <p:pic>
        <p:nvPicPr>
          <p:cNvPr id="9" name="图片 8" descr="ppt2-02.jpg"/>
          <p:cNvPicPr>
            <a:picLocks noChangeAspect="1"/>
          </p:cNvPicPr>
          <p:nvPr userDrawn="1"/>
        </p:nvPicPr>
        <p:blipFill>
          <a:blip r:embed="rId6" cstate="print"/>
          <a:stretch>
            <a:fillRect/>
          </a:stretch>
        </p:blipFill>
        <p:spPr>
          <a:xfrm>
            <a:off x="0" y="685"/>
            <a:ext cx="9144000" cy="6856629"/>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9" r:id="rId2"/>
    <p:sldLayoutId id="2147483660" r:id="rId3"/>
    <p:sldLayoutId id="214748366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357422" y="1785926"/>
            <a:ext cx="7000924" cy="965208"/>
          </a:xfrm>
        </p:spPr>
        <p:txBody>
          <a:bodyPr>
            <a:noAutofit/>
          </a:bodyPr>
          <a:lstStyle/>
          <a:p>
            <a:r>
              <a:rPr lang="en-US" altLang="zh-CN" sz="3600" b="1" spc="200" dirty="0" smtClean="0">
                <a:ln>
                  <a:solidFill>
                    <a:schemeClr val="accent1">
                      <a:lumMod val="75000"/>
                    </a:schemeClr>
                  </a:solidFill>
                </a:ln>
                <a:solidFill>
                  <a:schemeClr val="bg1"/>
                </a:solidFill>
                <a:effectLst>
                  <a:reflection blurRad="6350" stA="55000" endA="300" endPos="45500" dir="5400000" sy="-100000" algn="bl" rotWithShape="0"/>
                </a:effectLst>
                <a:latin typeface="方正大黑简体" pitchFamily="65" charset="-122"/>
                <a:ea typeface="方正大黑简体" pitchFamily="65" charset="-122"/>
              </a:rPr>
              <a:t/>
            </a:r>
            <a:br>
              <a:rPr lang="en-US" altLang="zh-CN" sz="3600" b="1" spc="200" dirty="0" smtClean="0">
                <a:ln>
                  <a:solidFill>
                    <a:schemeClr val="accent1">
                      <a:lumMod val="75000"/>
                    </a:schemeClr>
                  </a:solidFill>
                </a:ln>
                <a:solidFill>
                  <a:schemeClr val="bg1"/>
                </a:solidFill>
                <a:effectLst>
                  <a:reflection blurRad="6350" stA="55000" endA="300" endPos="45500" dir="5400000" sy="-100000" algn="bl" rotWithShape="0"/>
                </a:effectLst>
                <a:latin typeface="方正大黑简体" pitchFamily="65" charset="-122"/>
                <a:ea typeface="方正大黑简体" pitchFamily="65" charset="-122"/>
              </a:rPr>
            </a:br>
            <a:endParaRPr lang="zh-CN" altLang="en-US" sz="2400" b="1" dirty="0">
              <a:ln>
                <a:solidFill>
                  <a:schemeClr val="accent1">
                    <a:lumMod val="75000"/>
                  </a:schemeClr>
                </a:solidFill>
              </a:ln>
              <a:solidFill>
                <a:schemeClr val="bg1"/>
              </a:solidFill>
              <a:effectLst>
                <a:reflection blurRad="6350" stA="55000" endA="300" endPos="45500" dir="5400000" sy="-100000" algn="bl" rotWithShape="0"/>
              </a:effectLst>
              <a:latin typeface="Times New Roman" pitchFamily="18" charset="0"/>
              <a:ea typeface="方正大黑简体" pitchFamily="65" charset="-122"/>
              <a:cs typeface="Times New Roman" pitchFamily="18" charset="0"/>
            </a:endParaRPr>
          </a:p>
        </p:txBody>
      </p:sp>
      <p:pic>
        <p:nvPicPr>
          <p:cNvPr id="6" name="图片 5" descr="中国胸痛中心Logo终_path-01.png"/>
          <p:cNvPicPr>
            <a:picLocks noChangeAspect="1"/>
          </p:cNvPicPr>
          <p:nvPr/>
        </p:nvPicPr>
        <p:blipFill>
          <a:blip r:embed="rId2" cstate="print"/>
          <a:stretch>
            <a:fillRect/>
          </a:stretch>
        </p:blipFill>
        <p:spPr>
          <a:xfrm>
            <a:off x="0" y="-214338"/>
            <a:ext cx="2707124" cy="2857520"/>
          </a:xfrm>
          <a:prstGeom prst="rect">
            <a:avLst/>
          </a:prstGeom>
        </p:spPr>
      </p:pic>
      <p:sp>
        <p:nvSpPr>
          <p:cNvPr id="7" name="矩形 6"/>
          <p:cNvSpPr/>
          <p:nvPr/>
        </p:nvSpPr>
        <p:spPr>
          <a:xfrm>
            <a:off x="3000364" y="2928934"/>
            <a:ext cx="5857916" cy="461665"/>
          </a:xfrm>
          <a:prstGeom prst="rect">
            <a:avLst/>
          </a:prstGeom>
        </p:spPr>
        <p:txBody>
          <a:bodyPr wrap="square">
            <a:spAutoFit/>
          </a:bodyPr>
          <a:lstStyle/>
          <a:p>
            <a:r>
              <a:rPr lang="zh-CN" altLang="en-US" sz="2400" b="1" dirty="0" smtClean="0">
                <a:solidFill>
                  <a:schemeClr val="bg1"/>
                </a:solidFill>
              </a:rPr>
              <a:t>  中国胸痛中心认证工作委员会    向定成</a:t>
            </a:r>
            <a:endParaRPr lang="zh-CN" altLang="en-US" sz="2400" b="1" dirty="0">
              <a:solidFill>
                <a:schemeClr val="bg1"/>
              </a:solidFill>
            </a:endParaRPr>
          </a:p>
        </p:txBody>
      </p:sp>
      <p:sp>
        <p:nvSpPr>
          <p:cNvPr id="8" name="矩形 7"/>
          <p:cNvSpPr/>
          <p:nvPr/>
        </p:nvSpPr>
        <p:spPr>
          <a:xfrm>
            <a:off x="5786446" y="5340036"/>
            <a:ext cx="6244489" cy="1446550"/>
          </a:xfrm>
          <a:prstGeom prst="rect">
            <a:avLst/>
          </a:prstGeom>
        </p:spPr>
        <p:txBody>
          <a:bodyPr wrap="square">
            <a:spAutoFit/>
          </a:bodyPr>
          <a:lstStyle/>
          <a:p>
            <a:r>
              <a:rPr lang="en-US" altLang="zh-CN" sz="8800" b="1" dirty="0" smtClean="0">
                <a:solidFill>
                  <a:schemeClr val="bg1"/>
                </a:solidFill>
                <a:effectLst/>
                <a:latin typeface="Times New Roman" pitchFamily="18" charset="0"/>
                <a:ea typeface="方正大黑简体" pitchFamily="65" charset="-122"/>
                <a:cs typeface="Times New Roman" pitchFamily="18" charset="0"/>
              </a:rPr>
              <a:t>CCPC</a:t>
            </a:r>
            <a:endParaRPr lang="zh-CN" altLang="en-US" sz="8800" dirty="0">
              <a:effectLst/>
            </a:endParaRPr>
          </a:p>
        </p:txBody>
      </p:sp>
      <p:sp>
        <p:nvSpPr>
          <p:cNvPr id="11" name="矩形 10"/>
          <p:cNvSpPr/>
          <p:nvPr/>
        </p:nvSpPr>
        <p:spPr>
          <a:xfrm>
            <a:off x="1071538" y="5340036"/>
            <a:ext cx="6244489" cy="1446550"/>
          </a:xfrm>
          <a:prstGeom prst="rect">
            <a:avLst/>
          </a:prstGeom>
        </p:spPr>
        <p:txBody>
          <a:bodyPr wrap="square">
            <a:spAutoFit/>
          </a:bodyPr>
          <a:lstStyle/>
          <a:p>
            <a:r>
              <a:rPr lang="en-US" altLang="zh-CN" sz="8800" b="1" dirty="0" smtClean="0">
                <a:solidFill>
                  <a:schemeClr val="bg1"/>
                </a:solidFill>
                <a:effectLst/>
                <a:latin typeface="Times New Roman" pitchFamily="18" charset="0"/>
                <a:ea typeface="方正大黑简体" pitchFamily="65" charset="-122"/>
                <a:cs typeface="Times New Roman" pitchFamily="18" charset="0"/>
              </a:rPr>
              <a:t>CCPC</a:t>
            </a:r>
            <a:endParaRPr lang="zh-CN" altLang="en-US" sz="8800" dirty="0">
              <a:effectLst/>
            </a:endParaRPr>
          </a:p>
        </p:txBody>
      </p:sp>
      <p:sp>
        <p:nvSpPr>
          <p:cNvPr id="9" name="矩形 8"/>
          <p:cNvSpPr/>
          <p:nvPr/>
        </p:nvSpPr>
        <p:spPr>
          <a:xfrm>
            <a:off x="2786050" y="1992475"/>
            <a:ext cx="6143668" cy="507831"/>
          </a:xfrm>
          <a:prstGeom prst="rect">
            <a:avLst/>
          </a:prstGeom>
        </p:spPr>
        <p:txBody>
          <a:bodyPr wrap="square">
            <a:spAutoFit/>
          </a:bodyPr>
          <a:lstStyle/>
          <a:p>
            <a:r>
              <a:rPr lang="zh-CN" altLang="en-US" sz="2700" b="1" dirty="0" smtClean="0">
                <a:solidFill>
                  <a:schemeClr val="bg1"/>
                </a:solidFill>
                <a:latin typeface="微软雅黑" pitchFamily="34" charset="-122"/>
                <a:ea typeface="微软雅黑" pitchFamily="34" charset="-122"/>
              </a:rPr>
              <a:t>中国胸痛中心建设流程及认证标准解读</a:t>
            </a:r>
            <a:endParaRPr lang="zh-CN" altLang="en-US" sz="2700" b="1" dirty="0">
              <a:solidFill>
                <a:schemeClr val="bg1"/>
              </a:solidFill>
              <a:latin typeface="微软雅黑" pitchFamily="34" charset="-122"/>
              <a:ea typeface="微软雅黑" pitchFamily="34" charset="-122"/>
            </a:endParaRPr>
          </a:p>
        </p:txBody>
      </p:sp>
      <p:sp>
        <p:nvSpPr>
          <p:cNvPr id="10" name="矩形 9"/>
          <p:cNvSpPr/>
          <p:nvPr/>
        </p:nvSpPr>
        <p:spPr>
          <a:xfrm>
            <a:off x="3857620" y="4429132"/>
            <a:ext cx="3357586" cy="1015663"/>
          </a:xfrm>
          <a:prstGeom prst="rect">
            <a:avLst/>
          </a:prstGeom>
        </p:spPr>
        <p:txBody>
          <a:bodyPr wrap="square">
            <a:spAutoFit/>
          </a:bodyPr>
          <a:lstStyle/>
          <a:p>
            <a:pPr algn="ctr"/>
            <a:r>
              <a:rPr lang="zh-CN" altLang="en-US" sz="2000" b="1" dirty="0" smtClean="0"/>
              <a:t>中国胸痛中心认证培训会</a:t>
            </a:r>
            <a:endParaRPr lang="en-US" altLang="zh-CN" sz="2000" b="1" dirty="0" smtClean="0"/>
          </a:p>
          <a:p>
            <a:pPr algn="ctr"/>
            <a:endParaRPr lang="en-US" altLang="zh-CN" sz="2000" b="1" dirty="0" smtClean="0"/>
          </a:p>
          <a:p>
            <a:pPr algn="ctr"/>
            <a:r>
              <a:rPr lang="en-US" altLang="zh-CN" sz="2000" b="1" dirty="0" smtClean="0"/>
              <a:t>2015-8-14   </a:t>
            </a:r>
            <a:r>
              <a:rPr lang="zh-CN" altLang="en-US" sz="2000" b="1" dirty="0" smtClean="0"/>
              <a:t>广州</a:t>
            </a:r>
            <a:endParaRPr lang="zh-CN" alt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矩形 5"/>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sp>
        <p:nvSpPr>
          <p:cNvPr id="8" name="Rectangle 2"/>
          <p:cNvSpPr txBox="1">
            <a:spLocks noChangeArrowheads="1"/>
          </p:cNvSpPr>
          <p:nvPr/>
        </p:nvSpPr>
        <p:spPr bwMode="auto">
          <a:xfrm>
            <a:off x="642910" y="2928934"/>
            <a:ext cx="7600950" cy="955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rPr>
              <a:t>要素一 </a:t>
            </a:r>
            <a:endParaRPr kumimoji="0" lang="en-US" altLang="zh-CN"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rPr>
              <a:t> </a:t>
            </a:r>
            <a:endParaRPr kumimoji="0" lang="en-US" altLang="zh-CN"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rPr>
              <a:t>基本条件与资质</a:t>
            </a:r>
            <a:endParaRPr kumimoji="0" lang="en-US" altLang="zh-CN"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矩形 5"/>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sp>
        <p:nvSpPr>
          <p:cNvPr id="7"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
        <p:nvSpPr>
          <p:cNvPr id="9" name="Rectangle 3"/>
          <p:cNvSpPr txBox="1">
            <a:spLocks noChangeArrowheads="1"/>
          </p:cNvSpPr>
          <p:nvPr/>
        </p:nvSpPr>
        <p:spPr>
          <a:xfrm>
            <a:off x="500063" y="1571625"/>
            <a:ext cx="8215312" cy="4143375"/>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胸痛中心的组织机构</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胸痛中心委员会</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胸痛中心医疗总监</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胸痛中心协调员</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矩形 5"/>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sp>
        <p:nvSpPr>
          <p:cNvPr id="8" name="Rectangle 3"/>
          <p:cNvSpPr txBox="1">
            <a:spLocks noChangeArrowheads="1"/>
          </p:cNvSpPr>
          <p:nvPr/>
        </p:nvSpPr>
        <p:spPr>
          <a:xfrm>
            <a:off x="500063" y="1428750"/>
            <a:ext cx="8215312" cy="5143500"/>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胸痛中心的管理制度</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联合例会制度</a:t>
            </a:r>
            <a:endParaRPr kumimoji="0" lang="en-US" alt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质量分析会制度</a:t>
            </a:r>
            <a:endParaRPr kumimoji="0" lang="en-US" alt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典型病例分析会制度</a:t>
            </a:r>
            <a:endParaRPr kumimoji="0" lang="en-US" alt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培训制度</a:t>
            </a:r>
            <a:endParaRPr kumimoji="0" lang="en-US" alt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其它制度：如奖惩制度、值班制度等</a:t>
            </a:r>
            <a:endParaRPr kumimoji="0" lang="zh-CN" altLang="en-US" sz="4000" b="1" i="0" u="none" strike="noStrike" kern="1200" cap="none" spc="0" normalizeH="0" baseline="0" noProof="0" dirty="0">
              <a:ln>
                <a:noFill/>
              </a:ln>
              <a:solidFill>
                <a:schemeClr val="tx1"/>
              </a:solidFill>
              <a:effectLst/>
              <a:uLnTx/>
              <a:uFillTx/>
              <a:latin typeface="华文新魏" pitchFamily="2" charset="-122"/>
              <a:ea typeface="华文新魏" pitchFamily="2" charset="-122"/>
              <a:cs typeface="+mn-cs"/>
            </a:endParaRPr>
          </a:p>
        </p:txBody>
      </p:sp>
      <p:sp>
        <p:nvSpPr>
          <p:cNvPr id="9"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03350" y="214290"/>
            <a:ext cx="7283450" cy="941388"/>
          </a:xfrm>
        </p:spPr>
        <p:txBody>
          <a:bodyPr/>
          <a:lstStyle/>
          <a:p>
            <a:r>
              <a:rPr lang="zh-CN" altLang="en-US" b="1" dirty="0" smtClean="0">
                <a:solidFill>
                  <a:schemeClr val="bg1"/>
                </a:solidFill>
                <a:ea typeface="华文新魏" pitchFamily="2" charset="-122"/>
              </a:rPr>
              <a:t>胸痛中心的管理制度</a:t>
            </a:r>
          </a:p>
        </p:txBody>
      </p:sp>
      <p:sp>
        <p:nvSpPr>
          <p:cNvPr id="36867" name="Rectangle 3"/>
          <p:cNvSpPr>
            <a:spLocks noGrp="1" noChangeArrowheads="1"/>
          </p:cNvSpPr>
          <p:nvPr>
            <p:ph type="body" idx="1"/>
          </p:nvPr>
        </p:nvSpPr>
        <p:spPr>
          <a:xfrm>
            <a:off x="214282" y="1928832"/>
            <a:ext cx="5214974" cy="4214812"/>
          </a:xfrm>
          <a:noFill/>
          <a:ln w="38100">
            <a:solidFill>
              <a:srgbClr val="FF0000"/>
            </a:solidFill>
          </a:ln>
        </p:spPr>
        <p:txBody>
          <a:bodyPr/>
          <a:lstStyle/>
          <a:p>
            <a:r>
              <a:rPr lang="zh-CN" altLang="en-US" sz="4000" dirty="0" smtClean="0">
                <a:ea typeface="华文新魏" pitchFamily="2" charset="-122"/>
              </a:rPr>
              <a:t>联合例会制度</a:t>
            </a:r>
            <a:endParaRPr lang="en-US" altLang="zh-CN" sz="4000" dirty="0" smtClean="0">
              <a:ea typeface="华文新魏" pitchFamily="2" charset="-122"/>
            </a:endParaRPr>
          </a:p>
          <a:p>
            <a:r>
              <a:rPr lang="zh-CN" altLang="en-US" sz="4000" dirty="0" smtClean="0">
                <a:solidFill>
                  <a:srgbClr val="0000FF"/>
                </a:solidFill>
                <a:ea typeface="华文新魏" pitchFamily="2" charset="-122"/>
              </a:rPr>
              <a:t>质量分析会制度</a:t>
            </a:r>
            <a:endParaRPr lang="en-US" altLang="zh-CN" sz="4000" dirty="0" smtClean="0">
              <a:solidFill>
                <a:srgbClr val="0000FF"/>
              </a:solidFill>
              <a:ea typeface="华文新魏" pitchFamily="2" charset="-122"/>
            </a:endParaRPr>
          </a:p>
          <a:p>
            <a:r>
              <a:rPr lang="zh-CN" altLang="en-US" sz="4000" dirty="0" smtClean="0">
                <a:solidFill>
                  <a:srgbClr val="0000FF"/>
                </a:solidFill>
                <a:ea typeface="华文新魏" pitchFamily="2" charset="-122"/>
              </a:rPr>
              <a:t>典型病例分析会制度</a:t>
            </a:r>
            <a:endParaRPr lang="en-US" altLang="zh-CN" sz="4000" dirty="0" smtClean="0">
              <a:solidFill>
                <a:srgbClr val="0000FF"/>
              </a:solidFill>
              <a:ea typeface="华文新魏" pitchFamily="2" charset="-122"/>
            </a:endParaRPr>
          </a:p>
          <a:p>
            <a:r>
              <a:rPr lang="zh-CN" altLang="en-US" sz="4000" dirty="0" smtClean="0">
                <a:ea typeface="华文新魏" pitchFamily="2" charset="-122"/>
              </a:rPr>
              <a:t>数据质量控制制度</a:t>
            </a:r>
            <a:endParaRPr lang="en-US" altLang="zh-CN" sz="4000" dirty="0" smtClean="0">
              <a:ea typeface="华文新魏" pitchFamily="2" charset="-122"/>
            </a:endParaRPr>
          </a:p>
          <a:p>
            <a:r>
              <a:rPr lang="zh-CN" altLang="en-US" sz="4000" dirty="0" smtClean="0">
                <a:ea typeface="华文新魏" pitchFamily="2" charset="-122"/>
              </a:rPr>
              <a:t>培训制度</a:t>
            </a:r>
          </a:p>
        </p:txBody>
      </p:sp>
      <p:pic>
        <p:nvPicPr>
          <p:cNvPr id="36868" name="图片 7" descr="中国胸痛中心Logo终_path-01.png"/>
          <p:cNvPicPr>
            <a:picLocks noChangeAspect="1"/>
          </p:cNvPicPr>
          <p:nvPr/>
        </p:nvPicPr>
        <p:blipFill>
          <a:blip r:embed="rId2"/>
          <a:srcRect/>
          <a:stretch>
            <a:fillRect/>
          </a:stretch>
        </p:blipFill>
        <p:spPr bwMode="auto">
          <a:xfrm>
            <a:off x="-142875" y="-222250"/>
            <a:ext cx="1428750" cy="1508125"/>
          </a:xfrm>
          <a:prstGeom prst="rect">
            <a:avLst/>
          </a:prstGeom>
          <a:noFill/>
          <a:ln w="9525">
            <a:noFill/>
            <a:miter lim="800000"/>
            <a:headEnd/>
            <a:tailEnd/>
          </a:ln>
        </p:spPr>
      </p:pic>
      <p:sp>
        <p:nvSpPr>
          <p:cNvPr id="5" name="Rectangle 3"/>
          <p:cNvSpPr txBox="1">
            <a:spLocks noChangeArrowheads="1"/>
          </p:cNvSpPr>
          <p:nvPr/>
        </p:nvSpPr>
        <p:spPr>
          <a:xfrm>
            <a:off x="6429388" y="1928832"/>
            <a:ext cx="2571768" cy="4214812"/>
          </a:xfrm>
          <a:prstGeom prst="rect">
            <a:avLst/>
          </a:prstGeom>
          <a:noFill/>
          <a:ln w="38100">
            <a:solidFill>
              <a:srgbClr val="FF0000"/>
            </a:solid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zh-CN" altLang="en-US" sz="4000" b="0" i="0" u="none" strike="noStrike" kern="1200" cap="none" spc="0" normalizeH="0" baseline="0" noProof="0" dirty="0" smtClean="0">
                <a:ln>
                  <a:noFill/>
                </a:ln>
                <a:solidFill>
                  <a:schemeClr val="tx1"/>
                </a:solidFill>
                <a:effectLst/>
                <a:uLnTx/>
                <a:uFillTx/>
                <a:latin typeface="+mn-lt"/>
                <a:ea typeface="华文新魏" pitchFamily="2" charset="-122"/>
                <a:cs typeface="+mn-cs"/>
              </a:rPr>
              <a:t>参加人员</a:t>
            </a:r>
            <a:endParaRPr kumimoji="0" lang="en-US" altLang="zh-CN" sz="4000" b="0" i="0" u="none" strike="noStrike" kern="1200" cap="none" spc="0" normalizeH="0" baseline="0" noProof="0" dirty="0" smtClean="0">
              <a:ln>
                <a:noFill/>
              </a:ln>
              <a:solidFill>
                <a:schemeClr val="tx1"/>
              </a:solidFill>
              <a:effectLst/>
              <a:uLnTx/>
              <a:uFillTx/>
              <a:latin typeface="+mn-lt"/>
              <a:ea typeface="华文新魏"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4000" dirty="0" smtClean="0">
                <a:ea typeface="华文新魏" pitchFamily="2" charset="-122"/>
              </a:rPr>
              <a:t>总监主持</a:t>
            </a:r>
            <a:endParaRPr lang="en-US" altLang="zh-CN" sz="4000" dirty="0" smtClean="0">
              <a:ea typeface="华文新魏" pitchFamily="2" charset="-122"/>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lang="en-US" altLang="zh-CN" sz="4000" dirty="0" smtClean="0">
                <a:ea typeface="华文新魏" pitchFamily="2" charset="-122"/>
              </a:rPr>
              <a:t>CPC</a:t>
            </a:r>
            <a:r>
              <a:rPr lang="zh-CN" altLang="en-US" sz="4000" dirty="0" smtClean="0">
                <a:ea typeface="华文新魏" pitchFamily="2" charset="-122"/>
              </a:rPr>
              <a:t>相关</a:t>
            </a:r>
            <a:endParaRPr lang="en-US" altLang="zh-CN" sz="4000" dirty="0" smtClean="0">
              <a:ea typeface="华文新魏" pitchFamily="2" charset="-122"/>
            </a:endParaRPr>
          </a:p>
          <a:p>
            <a:pPr marL="800100" lvl="1" indent="-342900">
              <a:lnSpc>
                <a:spcPct val="120000"/>
              </a:lnSpc>
              <a:spcBef>
                <a:spcPct val="20000"/>
              </a:spcBef>
              <a:buFont typeface="Arial" pitchFamily="34" charset="0"/>
              <a:buChar char="•"/>
            </a:pPr>
            <a:r>
              <a:rPr lang="zh-CN" altLang="en-US" sz="4000" dirty="0" smtClean="0">
                <a:ea typeface="华文新魏" pitchFamily="2" charset="-122"/>
              </a:rPr>
              <a:t>心内科</a:t>
            </a:r>
            <a:endParaRPr lang="en-US" altLang="zh-CN" sz="4000" dirty="0" smtClean="0">
              <a:ea typeface="华文新魏" pitchFamily="2" charset="-122"/>
            </a:endParaRPr>
          </a:p>
          <a:p>
            <a:pPr marL="800100" lvl="1" indent="-342900">
              <a:lnSpc>
                <a:spcPct val="120000"/>
              </a:lnSpc>
              <a:spcBef>
                <a:spcPct val="20000"/>
              </a:spcBef>
              <a:buFont typeface="Arial" pitchFamily="34" charset="0"/>
              <a:buChar char="•"/>
            </a:pPr>
            <a:r>
              <a:rPr lang="zh-CN" altLang="en-US" sz="4000" dirty="0" smtClean="0">
                <a:ea typeface="华文新魏" pitchFamily="2" charset="-122"/>
              </a:rPr>
              <a:t>急诊科</a:t>
            </a:r>
            <a:endParaRPr lang="en-US" altLang="zh-CN" sz="4000" dirty="0" smtClean="0">
              <a:ea typeface="华文新魏" pitchFamily="2" charset="-122"/>
            </a:endParaRPr>
          </a:p>
          <a:p>
            <a:pPr marL="800100" lvl="1" indent="-342900">
              <a:lnSpc>
                <a:spcPct val="120000"/>
              </a:lnSpc>
              <a:spcBef>
                <a:spcPct val="20000"/>
              </a:spcBef>
              <a:buFont typeface="Arial" pitchFamily="34" charset="0"/>
              <a:buChar char="•"/>
            </a:pPr>
            <a:r>
              <a:rPr lang="en-US" altLang="zh-CN" sz="4000" dirty="0" smtClean="0">
                <a:ea typeface="华文新魏" pitchFamily="2" charset="-122"/>
              </a:rPr>
              <a:t>120</a:t>
            </a:r>
          </a:p>
          <a:p>
            <a:pPr marL="800100" lvl="1" indent="-342900">
              <a:lnSpc>
                <a:spcPct val="120000"/>
              </a:lnSpc>
              <a:spcBef>
                <a:spcPct val="20000"/>
              </a:spcBef>
              <a:buFont typeface="Arial" pitchFamily="34" charset="0"/>
              <a:buChar char="•"/>
            </a:pPr>
            <a:r>
              <a:rPr lang="zh-CN" altLang="en-US" sz="4000" dirty="0" smtClean="0">
                <a:ea typeface="华文新魏" pitchFamily="2" charset="-122"/>
              </a:rPr>
              <a:t>协作医院</a:t>
            </a:r>
            <a:endParaRPr lang="en-US" altLang="zh-CN" sz="4000" dirty="0" smtClean="0">
              <a:ea typeface="华文新魏"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4000" dirty="0" smtClean="0">
                <a:ea typeface="华文新魏" pitchFamily="2" charset="-122"/>
              </a:rPr>
              <a:t>管理层</a:t>
            </a:r>
            <a:endParaRPr kumimoji="0" lang="zh-CN" altLang="en-US" sz="4000" b="0" i="0" u="none" strike="noStrike" kern="1200" cap="none" spc="0" normalizeH="0" baseline="0" noProof="0" dirty="0" smtClean="0">
              <a:ln>
                <a:noFill/>
              </a:ln>
              <a:solidFill>
                <a:schemeClr val="tx1"/>
              </a:solidFill>
              <a:effectLst/>
              <a:uLnTx/>
              <a:uFillTx/>
              <a:latin typeface="+mn-lt"/>
              <a:ea typeface="华文新魏" pitchFamily="2" charset="-122"/>
              <a:cs typeface="+mn-cs"/>
            </a:endParaRPr>
          </a:p>
        </p:txBody>
      </p:sp>
      <p:sp>
        <p:nvSpPr>
          <p:cNvPr id="6" name="右箭头 5"/>
          <p:cNvSpPr/>
          <p:nvPr/>
        </p:nvSpPr>
        <p:spPr>
          <a:xfrm>
            <a:off x="5500694" y="3571876"/>
            <a:ext cx="857256"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428625" y="285750"/>
            <a:ext cx="8229600" cy="1143000"/>
          </a:xfrm>
        </p:spPr>
        <p:txBody>
          <a:bodyPr/>
          <a:lstStyle/>
          <a:p>
            <a:r>
              <a:rPr lang="zh-CN" altLang="en-US" sz="4000" b="1" smtClean="0"/>
              <a:t>第</a:t>
            </a:r>
            <a:r>
              <a:rPr lang="en-US" altLang="zh-CN" sz="4000" b="1" smtClean="0"/>
              <a:t>3</a:t>
            </a:r>
            <a:r>
              <a:rPr lang="zh-CN" altLang="en-US" sz="4000" b="1" smtClean="0"/>
              <a:t>季度胸痛急救病种构成图</a:t>
            </a:r>
          </a:p>
        </p:txBody>
      </p:sp>
      <p:pic>
        <p:nvPicPr>
          <p:cNvPr id="37891" name="Picture 2"/>
          <p:cNvPicPr>
            <a:picLocks noGrp="1" noChangeAspect="1" noChangeArrowheads="1"/>
          </p:cNvPicPr>
          <p:nvPr>
            <p:ph idx="1"/>
          </p:nvPr>
        </p:nvPicPr>
        <p:blipFill>
          <a:blip r:embed="rId2"/>
          <a:srcRect l="18181" t="35262" r="4132" b="15150"/>
          <a:stretch>
            <a:fillRect/>
          </a:stretch>
        </p:blipFill>
        <p:spPr>
          <a:xfrm>
            <a:off x="0" y="1357313"/>
            <a:ext cx="9102725" cy="4786312"/>
          </a:xfrm>
        </p:spPr>
      </p:pic>
      <p:sp>
        <p:nvSpPr>
          <p:cNvPr id="6" name="标题 1"/>
          <p:cNvSpPr txBox="1">
            <a:spLocks/>
          </p:cNvSpPr>
          <p:nvPr/>
        </p:nvSpPr>
        <p:spPr>
          <a:xfrm>
            <a:off x="214313" y="4286250"/>
            <a:ext cx="3000375" cy="500063"/>
          </a:xfrm>
          <a:prstGeom prst="rect">
            <a:avLst/>
          </a:prstGeom>
          <a:noFill/>
          <a:ln>
            <a:solidFill>
              <a:schemeClr val="tx1">
                <a:lumMod val="95000"/>
                <a:lumOff val="5000"/>
              </a:schemeClr>
            </a:solidFill>
          </a:ln>
        </p:spPr>
        <p:txBody>
          <a:bodyPr lIns="0" rIns="0" bIns="0" anchor="b">
            <a:normAutofit fontScale="92500"/>
          </a:bodyPr>
          <a:lstStyle/>
          <a:p>
            <a:pPr fontAlgn="auto">
              <a:spcBef>
                <a:spcPct val="0"/>
              </a:spcBef>
              <a:spcAft>
                <a:spcPts val="0"/>
              </a:spcAft>
              <a:defRPr/>
            </a:pPr>
            <a:r>
              <a:rPr lang="en-US" altLang="zh-CN" sz="2400" b="0" dirty="0">
                <a:solidFill>
                  <a:schemeClr val="accent2">
                    <a:lumMod val="75000"/>
                  </a:schemeClr>
                </a:solidFill>
                <a:latin typeface="+mj-lt"/>
                <a:ea typeface="+mj-ea"/>
                <a:cs typeface="+mj-cs"/>
              </a:rPr>
              <a:t>STEMI</a:t>
            </a:r>
            <a:r>
              <a:rPr lang="zh-CN" altLang="en-US" sz="2400" b="0" dirty="0">
                <a:solidFill>
                  <a:schemeClr val="accent2">
                    <a:lumMod val="75000"/>
                  </a:schemeClr>
                </a:solidFill>
                <a:latin typeface="+mj-lt"/>
                <a:ea typeface="+mj-ea"/>
                <a:cs typeface="+mj-cs"/>
              </a:rPr>
              <a:t>占</a:t>
            </a:r>
            <a:r>
              <a:rPr lang="zh-CN" altLang="en-US" sz="2400" dirty="0">
                <a:solidFill>
                  <a:schemeClr val="accent2">
                    <a:lumMod val="75000"/>
                  </a:schemeClr>
                </a:solidFill>
                <a:latin typeface="+mj-lt"/>
                <a:ea typeface="+mj-ea"/>
                <a:cs typeface="+mj-cs"/>
              </a:rPr>
              <a:t>总病例数的</a:t>
            </a:r>
            <a:r>
              <a:rPr lang="en-US" altLang="zh-CN" sz="2400" dirty="0">
                <a:solidFill>
                  <a:schemeClr val="accent2">
                    <a:lumMod val="75000"/>
                  </a:schemeClr>
                </a:solidFill>
                <a:latin typeface="+mj-lt"/>
                <a:ea typeface="+mj-ea"/>
                <a:cs typeface="+mj-cs"/>
              </a:rPr>
              <a:t>35%</a:t>
            </a:r>
            <a:endParaRPr lang="zh-CN" altLang="en-US" sz="2400" b="0" dirty="0">
              <a:solidFill>
                <a:schemeClr val="accent2">
                  <a:lumMod val="75000"/>
                </a:schemeClr>
              </a:solidFill>
              <a:latin typeface="+mj-lt"/>
              <a:ea typeface="+mj-ea"/>
              <a:cs typeface="+mj-cs"/>
            </a:endParaRPr>
          </a:p>
        </p:txBody>
      </p:sp>
      <p:pic>
        <p:nvPicPr>
          <p:cNvPr id="37893" name="图片 7" descr="中国胸痛中心Logo终_path-01.png"/>
          <p:cNvPicPr>
            <a:picLocks noChangeAspect="1"/>
          </p:cNvPicPr>
          <p:nvPr/>
        </p:nvPicPr>
        <p:blipFill>
          <a:blip r:embed="rId3"/>
          <a:srcRect/>
          <a:stretch>
            <a:fillRect/>
          </a:stretch>
        </p:blipFill>
        <p:spPr bwMode="auto">
          <a:xfrm>
            <a:off x="-142875" y="-222250"/>
            <a:ext cx="1428750"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a:srcRect/>
          <a:stretch>
            <a:fillRect/>
          </a:stretch>
        </p:blipFill>
        <p:spPr bwMode="auto">
          <a:xfrm>
            <a:off x="611188" y="1268413"/>
            <a:ext cx="8247062" cy="2293937"/>
          </a:xfrm>
          <a:prstGeom prst="rect">
            <a:avLst/>
          </a:prstGeom>
          <a:noFill/>
          <a:ln w="9525">
            <a:noFill/>
            <a:miter lim="800000"/>
            <a:headEnd/>
            <a:tailEnd/>
          </a:ln>
        </p:spPr>
      </p:pic>
      <p:sp>
        <p:nvSpPr>
          <p:cNvPr id="38915" name="Rectangle 3"/>
          <p:cNvSpPr>
            <a:spLocks noChangeArrowheads="1"/>
          </p:cNvSpPr>
          <p:nvPr/>
        </p:nvSpPr>
        <p:spPr bwMode="auto">
          <a:xfrm>
            <a:off x="1476375" y="404813"/>
            <a:ext cx="6956425" cy="579437"/>
          </a:xfrm>
          <a:prstGeom prst="rect">
            <a:avLst/>
          </a:prstGeom>
          <a:noFill/>
          <a:ln w="9525" algn="ctr">
            <a:noFill/>
            <a:miter lim="800000"/>
            <a:headEnd/>
            <a:tailEnd/>
          </a:ln>
        </p:spPr>
        <p:txBody>
          <a:bodyPr anchor="ctr">
            <a:spAutoFit/>
          </a:bodyPr>
          <a:lstStyle/>
          <a:p>
            <a:pPr algn="ctr"/>
            <a:r>
              <a:rPr lang="zh-CN" altLang="en-US" sz="3200">
                <a:latin typeface="Arial" pitchFamily="34" charset="0"/>
              </a:rPr>
              <a:t>月平均 </a:t>
            </a:r>
            <a:r>
              <a:rPr lang="en-US" altLang="zh-CN" sz="3200">
                <a:latin typeface="Arial" pitchFamily="34" charset="0"/>
              </a:rPr>
              <a:t>D2B</a:t>
            </a:r>
            <a:r>
              <a:rPr lang="zh-CN" altLang="en-US" sz="3200">
                <a:latin typeface="Arial" pitchFamily="34" charset="0"/>
              </a:rPr>
              <a:t>及达标率分析 </a:t>
            </a:r>
          </a:p>
        </p:txBody>
      </p:sp>
      <p:cxnSp>
        <p:nvCxnSpPr>
          <p:cNvPr id="38916" name="直接箭头连接符 3"/>
          <p:cNvCxnSpPr>
            <a:cxnSpLocks noChangeShapeType="1"/>
          </p:cNvCxnSpPr>
          <p:nvPr/>
        </p:nvCxnSpPr>
        <p:spPr bwMode="auto">
          <a:xfrm rot="5400000">
            <a:off x="3748087" y="2236788"/>
            <a:ext cx="785813" cy="1588"/>
          </a:xfrm>
          <a:prstGeom prst="straightConnector1">
            <a:avLst/>
          </a:prstGeom>
          <a:noFill/>
          <a:ln w="28575" algn="ctr">
            <a:solidFill>
              <a:srgbClr val="FF0000"/>
            </a:solidFill>
            <a:round/>
            <a:headEnd/>
            <a:tailEnd type="arrow" w="med" len="med"/>
          </a:ln>
        </p:spPr>
      </p:cxnSp>
      <p:sp>
        <p:nvSpPr>
          <p:cNvPr id="38917" name="TextBox 5"/>
          <p:cNvSpPr txBox="1">
            <a:spLocks noChangeArrowheads="1"/>
          </p:cNvSpPr>
          <p:nvPr/>
        </p:nvSpPr>
        <p:spPr bwMode="auto">
          <a:xfrm>
            <a:off x="2786063" y="1506538"/>
            <a:ext cx="3071812" cy="338137"/>
          </a:xfrm>
          <a:prstGeom prst="rect">
            <a:avLst/>
          </a:prstGeom>
          <a:noFill/>
          <a:ln w="9525">
            <a:noFill/>
            <a:miter lim="800000"/>
            <a:headEnd/>
            <a:tailEnd/>
          </a:ln>
        </p:spPr>
        <p:txBody>
          <a:bodyPr>
            <a:spAutoFit/>
          </a:bodyPr>
          <a:lstStyle/>
          <a:p>
            <a:r>
              <a:rPr lang="en-US" altLang="zh-CN" sz="1600">
                <a:solidFill>
                  <a:srgbClr val="FF0000"/>
                </a:solidFill>
              </a:rPr>
              <a:t>CPC was established (2011-3-27)</a:t>
            </a:r>
          </a:p>
        </p:txBody>
      </p:sp>
      <p:pic>
        <p:nvPicPr>
          <p:cNvPr id="38918" name="Picture 3" descr="ChartImg"/>
          <p:cNvPicPr>
            <a:picLocks noChangeAspect="1" noChangeArrowheads="1"/>
          </p:cNvPicPr>
          <p:nvPr/>
        </p:nvPicPr>
        <p:blipFill>
          <a:blip r:embed="rId4"/>
          <a:srcRect/>
          <a:stretch>
            <a:fillRect/>
          </a:stretch>
        </p:blipFill>
        <p:spPr bwMode="auto">
          <a:xfrm>
            <a:off x="539750" y="3644900"/>
            <a:ext cx="8353425" cy="2952750"/>
          </a:xfrm>
          <a:prstGeom prst="rect">
            <a:avLst/>
          </a:prstGeom>
          <a:noFill/>
          <a:ln w="9525">
            <a:noFill/>
            <a:miter lim="800000"/>
            <a:headEnd/>
            <a:tailEnd/>
          </a:ln>
        </p:spPr>
      </p:pic>
      <p:sp>
        <p:nvSpPr>
          <p:cNvPr id="211976" name="Oval 8"/>
          <p:cNvSpPr>
            <a:spLocks noChangeArrowheads="1"/>
          </p:cNvSpPr>
          <p:nvPr/>
        </p:nvSpPr>
        <p:spPr bwMode="auto">
          <a:xfrm>
            <a:off x="5362575" y="3933825"/>
            <a:ext cx="503238" cy="1800225"/>
          </a:xfrm>
          <a:prstGeom prst="ellipse">
            <a:avLst/>
          </a:prstGeom>
          <a:noFill/>
          <a:ln w="9525">
            <a:solidFill>
              <a:srgbClr val="FF0000"/>
            </a:solidFill>
            <a:round/>
            <a:headEnd/>
            <a:tailEnd/>
          </a:ln>
        </p:spPr>
        <p:txBody>
          <a:bodyPr wrap="none" anchor="ctr"/>
          <a:lstStyle/>
          <a:p>
            <a:endParaRPr lang="zh-CN" altLang="en-US"/>
          </a:p>
        </p:txBody>
      </p:sp>
      <p:sp>
        <p:nvSpPr>
          <p:cNvPr id="211977" name="Oval 9"/>
          <p:cNvSpPr>
            <a:spLocks noChangeArrowheads="1"/>
          </p:cNvSpPr>
          <p:nvPr/>
        </p:nvSpPr>
        <p:spPr bwMode="auto">
          <a:xfrm>
            <a:off x="6516688" y="1557338"/>
            <a:ext cx="358775" cy="1800225"/>
          </a:xfrm>
          <a:prstGeom prst="ellipse">
            <a:avLst/>
          </a:prstGeom>
          <a:noFill/>
          <a:ln w="9525">
            <a:solidFill>
              <a:srgbClr val="FF0000"/>
            </a:solidFill>
            <a:round/>
            <a:headEnd/>
            <a:tailEnd/>
          </a:ln>
        </p:spPr>
        <p:txBody>
          <a:bodyPr wrap="none" anchor="ctr"/>
          <a:lstStyle/>
          <a:p>
            <a:endParaRPr lang="zh-CN" altLang="en-US"/>
          </a:p>
        </p:txBody>
      </p:sp>
      <p:pic>
        <p:nvPicPr>
          <p:cNvPr id="38921" name="图片 7" descr="中国胸痛中心Logo终_path-01.png"/>
          <p:cNvPicPr>
            <a:picLocks noChangeAspect="1"/>
          </p:cNvPicPr>
          <p:nvPr/>
        </p:nvPicPr>
        <p:blipFill>
          <a:blip r:embed="rId5"/>
          <a:srcRect/>
          <a:stretch>
            <a:fillRect/>
          </a:stretch>
        </p:blipFill>
        <p:spPr bwMode="auto">
          <a:xfrm>
            <a:off x="-142875" y="-222250"/>
            <a:ext cx="1428750" cy="150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1976"/>
                                        </p:tgtEl>
                                        <p:attrNameLst>
                                          <p:attrName>style.visibility</p:attrName>
                                        </p:attrNameLst>
                                      </p:cBhvr>
                                      <p:to>
                                        <p:strVal val="visible"/>
                                      </p:to>
                                    </p:set>
                                    <p:anim calcmode="lin" valueType="num">
                                      <p:cBhvr additive="base">
                                        <p:cTn id="7" dur="500" fill="hold"/>
                                        <p:tgtEl>
                                          <p:spTgt spid="211976"/>
                                        </p:tgtEl>
                                        <p:attrNameLst>
                                          <p:attrName>ppt_x</p:attrName>
                                        </p:attrNameLst>
                                      </p:cBhvr>
                                      <p:tavLst>
                                        <p:tav tm="0">
                                          <p:val>
                                            <p:strVal val="#ppt_x"/>
                                          </p:val>
                                        </p:tav>
                                        <p:tav tm="100000">
                                          <p:val>
                                            <p:strVal val="#ppt_x"/>
                                          </p:val>
                                        </p:tav>
                                      </p:tavLst>
                                    </p:anim>
                                    <p:anim calcmode="lin" valueType="num">
                                      <p:cBhvr additive="base">
                                        <p:cTn id="8" dur="500" fill="hold"/>
                                        <p:tgtEl>
                                          <p:spTgt spid="2119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1977"/>
                                        </p:tgtEl>
                                        <p:attrNameLst>
                                          <p:attrName>style.visibility</p:attrName>
                                        </p:attrNameLst>
                                      </p:cBhvr>
                                      <p:to>
                                        <p:strVal val="visible"/>
                                      </p:to>
                                    </p:set>
                                    <p:anim calcmode="lin" valueType="num">
                                      <p:cBhvr additive="base">
                                        <p:cTn id="11" dur="500" fill="hold"/>
                                        <p:tgtEl>
                                          <p:spTgt spid="211977"/>
                                        </p:tgtEl>
                                        <p:attrNameLst>
                                          <p:attrName>ppt_x</p:attrName>
                                        </p:attrNameLst>
                                      </p:cBhvr>
                                      <p:tavLst>
                                        <p:tav tm="0">
                                          <p:val>
                                            <p:strVal val="#ppt_x"/>
                                          </p:val>
                                        </p:tav>
                                        <p:tav tm="100000">
                                          <p:val>
                                            <p:strVal val="#ppt_x"/>
                                          </p:val>
                                        </p:tav>
                                      </p:tavLst>
                                    </p:anim>
                                    <p:anim calcmode="lin" valueType="num">
                                      <p:cBhvr additive="base">
                                        <p:cTn id="12" dur="500" fill="hold"/>
                                        <p:tgtEl>
                                          <p:spTgt spid="211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6" grpId="0" animBg="1"/>
      <p:bldP spid="2119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85750" y="1428750"/>
            <a:ext cx="8858250" cy="3495675"/>
          </a:xfrm>
          <a:prstGeom prst="rect">
            <a:avLst/>
          </a:prstGeom>
          <a:noFill/>
          <a:ln w="9525">
            <a:noFill/>
            <a:miter lim="800000"/>
            <a:headEnd/>
            <a:tailEnd/>
          </a:ln>
        </p:spPr>
      </p:pic>
      <p:pic>
        <p:nvPicPr>
          <p:cNvPr id="3" name="图片 7" descr="中国胸痛中心Logo终_path-01.png"/>
          <p:cNvPicPr>
            <a:picLocks noChangeAspect="1"/>
          </p:cNvPicPr>
          <p:nvPr/>
        </p:nvPicPr>
        <p:blipFill>
          <a:blip r:embed="rId3"/>
          <a:srcRect/>
          <a:stretch>
            <a:fillRect/>
          </a:stretch>
        </p:blipFill>
        <p:spPr bwMode="auto">
          <a:xfrm>
            <a:off x="-142875" y="-222250"/>
            <a:ext cx="1428750" cy="1508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51050" y="333375"/>
            <a:ext cx="6635750" cy="1084263"/>
          </a:xfrm>
        </p:spPr>
        <p:txBody>
          <a:bodyPr/>
          <a:lstStyle/>
          <a:p>
            <a:r>
              <a:rPr lang="en-US" altLang="zh-CN" b="1" smtClean="0">
                <a:latin typeface="华文新魏" pitchFamily="2" charset="-122"/>
                <a:ea typeface="华文新魏" pitchFamily="2" charset="-122"/>
              </a:rPr>
              <a:t>D2B</a:t>
            </a:r>
            <a:r>
              <a:rPr lang="zh-CN" altLang="en-US" b="1" smtClean="0">
                <a:latin typeface="华文新魏" pitchFamily="2" charset="-122"/>
                <a:ea typeface="华文新魏" pitchFamily="2" charset="-122"/>
              </a:rPr>
              <a:t>延迟的原因分析</a:t>
            </a:r>
          </a:p>
        </p:txBody>
      </p:sp>
      <p:pic>
        <p:nvPicPr>
          <p:cNvPr id="39939" name="Picture 4" descr="ChartImg"/>
          <p:cNvPicPr>
            <a:picLocks noChangeAspect="1" noChangeArrowheads="1"/>
          </p:cNvPicPr>
          <p:nvPr/>
        </p:nvPicPr>
        <p:blipFill>
          <a:blip r:embed="rId2"/>
          <a:srcRect/>
          <a:stretch>
            <a:fillRect/>
          </a:stretch>
        </p:blipFill>
        <p:spPr bwMode="auto">
          <a:xfrm>
            <a:off x="323850" y="1484313"/>
            <a:ext cx="8675688" cy="4995862"/>
          </a:xfrm>
          <a:prstGeom prst="rect">
            <a:avLst/>
          </a:prstGeom>
          <a:noFill/>
          <a:ln w="9525">
            <a:noFill/>
            <a:miter lim="800000"/>
            <a:headEnd/>
            <a:tailEnd/>
          </a:ln>
        </p:spPr>
      </p:pic>
      <p:pic>
        <p:nvPicPr>
          <p:cNvPr id="39940" name="图片 7" descr="中国胸痛中心Logo终_path-01.png"/>
          <p:cNvPicPr>
            <a:picLocks noChangeAspect="1"/>
          </p:cNvPicPr>
          <p:nvPr/>
        </p:nvPicPr>
        <p:blipFill>
          <a:blip r:embed="rId3"/>
          <a:srcRect/>
          <a:stretch>
            <a:fillRect/>
          </a:stretch>
        </p:blipFill>
        <p:spPr bwMode="auto">
          <a:xfrm>
            <a:off x="-142875" y="-222250"/>
            <a:ext cx="1428750"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611188" y="2060575"/>
            <a:ext cx="8229600" cy="1143000"/>
          </a:xfrm>
        </p:spPr>
        <p:txBody>
          <a:bodyPr/>
          <a:lstStyle/>
          <a:p>
            <a:r>
              <a:rPr lang="zh-CN" altLang="en-US" b="1" smtClean="0">
                <a:ea typeface="华文新魏" pitchFamily="2" charset="-122"/>
              </a:rPr>
              <a:t>病例分析会制度至关重要</a:t>
            </a:r>
          </a:p>
        </p:txBody>
      </p:sp>
      <p:pic>
        <p:nvPicPr>
          <p:cNvPr id="40963" name="图片 7" descr="中国胸痛中心Logo终_path-01.png"/>
          <p:cNvPicPr>
            <a:picLocks noChangeAspect="1"/>
          </p:cNvPicPr>
          <p:nvPr/>
        </p:nvPicPr>
        <p:blipFill>
          <a:blip r:embed="rId2"/>
          <a:srcRect/>
          <a:stretch>
            <a:fillRect/>
          </a:stretch>
        </p:blipFill>
        <p:spPr bwMode="auto">
          <a:xfrm>
            <a:off x="-142875" y="-222250"/>
            <a:ext cx="1428750"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52400" y="2138366"/>
            <a:ext cx="6329362" cy="1790700"/>
          </a:xfrm>
          <a:prstGeom prst="rect">
            <a:avLst/>
          </a:prstGeom>
          <a:noFill/>
          <a:ln w="9525">
            <a:noFill/>
            <a:miter lim="800000"/>
            <a:headEnd/>
            <a:tailEnd/>
          </a:ln>
        </p:spPr>
      </p:pic>
      <p:pic>
        <p:nvPicPr>
          <p:cNvPr id="12291" name="Picture 3"/>
          <p:cNvPicPr>
            <a:picLocks noChangeAspect="1" noChangeArrowheads="1"/>
          </p:cNvPicPr>
          <p:nvPr/>
        </p:nvPicPr>
        <p:blipFill>
          <a:blip r:embed="rId3"/>
          <a:srcRect/>
          <a:stretch>
            <a:fillRect/>
          </a:stretch>
        </p:blipFill>
        <p:spPr bwMode="auto">
          <a:xfrm>
            <a:off x="6357938" y="2143116"/>
            <a:ext cx="2643187" cy="1847850"/>
          </a:xfrm>
          <a:prstGeom prst="rect">
            <a:avLst/>
          </a:prstGeom>
          <a:noFill/>
          <a:ln w="9525">
            <a:noFill/>
            <a:miter lim="800000"/>
            <a:headEnd/>
            <a:tailEnd/>
          </a:ln>
        </p:spPr>
      </p:pic>
      <p:sp>
        <p:nvSpPr>
          <p:cNvPr id="6" name="矩形 5"/>
          <p:cNvSpPr/>
          <p:nvPr/>
        </p:nvSpPr>
        <p:spPr>
          <a:xfrm>
            <a:off x="71469" y="1857364"/>
            <a:ext cx="9001125" cy="3143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Rectangle 2"/>
          <p:cNvSpPr txBox="1">
            <a:spLocks noChangeArrowheads="1"/>
          </p:cNvSpPr>
          <p:nvPr/>
        </p:nvSpPr>
        <p:spPr>
          <a:xfrm>
            <a:off x="2000232" y="142852"/>
            <a:ext cx="6686568" cy="1143000"/>
          </a:xfrm>
          <a:prstGeom prst="rect">
            <a:avLst/>
          </a:prstGeom>
        </p:spPr>
        <p:txBody>
          <a:bodyPr/>
          <a:lstStyle/>
          <a:p>
            <a:pPr fontAlgn="auto">
              <a:spcAft>
                <a:spcPts val="0"/>
              </a:spcAft>
              <a:defRPr/>
            </a:pPr>
            <a:r>
              <a:rPr lang="zh-CN" altLang="en-US" sz="3600" b="1" dirty="0">
                <a:solidFill>
                  <a:schemeClr val="bg1"/>
                </a:solidFill>
                <a:latin typeface="+mj-lt"/>
                <a:ea typeface="+mj-ea"/>
                <a:cs typeface="+mj-cs"/>
              </a:rPr>
              <a:t>时间统计</a:t>
            </a:r>
            <a:r>
              <a:rPr lang="zh-CN" altLang="en-US" sz="3600" b="1" dirty="0" smtClean="0">
                <a:solidFill>
                  <a:schemeClr val="bg1"/>
                </a:solidFill>
                <a:latin typeface="+mj-lt"/>
                <a:ea typeface="+mj-ea"/>
                <a:cs typeface="+mj-cs"/>
              </a:rPr>
              <a:t>轴</a:t>
            </a:r>
            <a:r>
              <a:rPr lang="en-US" altLang="zh-CN" sz="3600" b="1" dirty="0" smtClean="0">
                <a:solidFill>
                  <a:schemeClr val="bg1"/>
                </a:solidFill>
                <a:latin typeface="+mj-lt"/>
                <a:ea typeface="+mj-ea"/>
                <a:cs typeface="+mj-cs"/>
              </a:rPr>
              <a:t>——</a:t>
            </a:r>
            <a:r>
              <a:rPr lang="zh-CN" altLang="en-US" sz="3600" b="1" dirty="0" smtClean="0">
                <a:solidFill>
                  <a:schemeClr val="bg1"/>
                </a:solidFill>
                <a:latin typeface="+mj-lt"/>
                <a:ea typeface="+mj-ea"/>
                <a:cs typeface="+mj-cs"/>
              </a:rPr>
              <a:t>病例分析的基础</a:t>
            </a:r>
            <a:r>
              <a:rPr lang="zh-CN" altLang="en-US" sz="6000" dirty="0" smtClean="0">
                <a:solidFill>
                  <a:schemeClr val="bg1"/>
                </a:solidFill>
                <a:latin typeface="+mj-lt"/>
                <a:ea typeface="+mj-ea"/>
                <a:cs typeface="+mj-cs"/>
              </a:rPr>
              <a:t> </a:t>
            </a:r>
            <a:endParaRPr lang="zh-CN" altLang="en-US" sz="6000" dirty="0">
              <a:solidFill>
                <a:schemeClr val="bg1"/>
              </a:solidFill>
              <a:latin typeface="+mj-lt"/>
              <a:ea typeface="+mj-ea"/>
              <a:cs typeface="+mj-cs"/>
            </a:endParaRPr>
          </a:p>
        </p:txBody>
      </p:sp>
      <p:sp>
        <p:nvSpPr>
          <p:cNvPr id="12294" name="TextBox 7"/>
          <p:cNvSpPr txBox="1">
            <a:spLocks noChangeArrowheads="1"/>
          </p:cNvSpPr>
          <p:nvPr/>
        </p:nvSpPr>
        <p:spPr bwMode="auto">
          <a:xfrm>
            <a:off x="6215063" y="4286256"/>
            <a:ext cx="2357437" cy="369887"/>
          </a:xfrm>
          <a:prstGeom prst="rect">
            <a:avLst/>
          </a:prstGeom>
          <a:noFill/>
          <a:ln w="9525">
            <a:noFill/>
            <a:miter lim="800000"/>
            <a:headEnd/>
            <a:tailEnd/>
          </a:ln>
        </p:spPr>
        <p:txBody>
          <a:bodyPr>
            <a:spAutoFit/>
          </a:bodyPr>
          <a:lstStyle/>
          <a:p>
            <a:r>
              <a:rPr lang="en-US" altLang="zh-CN" b="1" dirty="0"/>
              <a:t>D2B</a:t>
            </a:r>
            <a:r>
              <a:rPr lang="zh-CN" altLang="en-US" b="1" dirty="0"/>
              <a:t>时间：</a:t>
            </a:r>
            <a:r>
              <a:rPr lang="en-US" altLang="zh-CN" b="1" dirty="0"/>
              <a:t>154</a:t>
            </a:r>
            <a:r>
              <a:rPr lang="zh-CN" altLang="en-US" b="1" dirty="0"/>
              <a:t>分钟</a:t>
            </a:r>
          </a:p>
        </p:txBody>
      </p:sp>
      <p:pic>
        <p:nvPicPr>
          <p:cNvPr id="8" name="图片 7" descr="中国胸痛中心Logo终_path-01.png"/>
          <p:cNvPicPr>
            <a:picLocks noChangeAspect="1"/>
          </p:cNvPicPr>
          <p:nvPr/>
        </p:nvPicPr>
        <p:blipFill>
          <a:blip r:embed="rId4"/>
          <a:srcRect/>
          <a:stretch>
            <a:fillRect/>
          </a:stretch>
        </p:blipFill>
        <p:spPr bwMode="auto">
          <a:xfrm>
            <a:off x="-142875" y="-222250"/>
            <a:ext cx="1428750" cy="1508125"/>
          </a:xfrm>
          <a:prstGeom prst="rect">
            <a:avLst/>
          </a:prstGeom>
          <a:noFill/>
          <a:ln w="9525">
            <a:noFill/>
            <a:miter lim="800000"/>
            <a:headEnd/>
            <a:tailEnd/>
          </a:ln>
        </p:spPr>
      </p:pic>
      <p:sp>
        <p:nvSpPr>
          <p:cNvPr id="9" name="TextBox 8"/>
          <p:cNvSpPr txBox="1"/>
          <p:nvPr/>
        </p:nvSpPr>
        <p:spPr>
          <a:xfrm>
            <a:off x="1214414" y="5429264"/>
            <a:ext cx="7000924" cy="1077218"/>
          </a:xfrm>
          <a:prstGeom prst="rect">
            <a:avLst/>
          </a:prstGeom>
          <a:noFill/>
          <a:ln w="31750">
            <a:solidFill>
              <a:srgbClr val="FF0000"/>
            </a:solidFill>
          </a:ln>
        </p:spPr>
        <p:txBody>
          <a:bodyPr wrap="square" rtlCol="0">
            <a:spAutoFit/>
          </a:bodyPr>
          <a:lstStyle/>
          <a:p>
            <a:r>
              <a:rPr lang="zh-CN" altLang="en-US" sz="3200" b="1" dirty="0" smtClean="0"/>
              <a:t>手段：时间节点分析、责任到人</a:t>
            </a:r>
            <a:endParaRPr lang="en-US" altLang="zh-CN" sz="3200" b="1" dirty="0" smtClean="0"/>
          </a:p>
          <a:p>
            <a:r>
              <a:rPr lang="zh-CN" altLang="en-US" sz="3200" b="1" dirty="0" smtClean="0"/>
              <a:t>目标：明确延误原因、寻求解决办法</a:t>
            </a:r>
            <a:endParaRPr lang="zh-CN" alt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院前急救转诊图.jpg"/>
          <p:cNvPicPr>
            <a:picLocks noChangeAspect="1"/>
          </p:cNvPicPr>
          <p:nvPr/>
        </p:nvPicPr>
        <p:blipFill>
          <a:blip r:embed="rId2"/>
          <a:stretch>
            <a:fillRect/>
          </a:stretch>
        </p:blipFill>
        <p:spPr>
          <a:xfrm>
            <a:off x="32" y="2343870"/>
            <a:ext cx="9144000" cy="4371278"/>
          </a:xfrm>
          <a:prstGeom prst="rect">
            <a:avLst/>
          </a:prstGeom>
        </p:spPr>
      </p:pic>
      <p:sp>
        <p:nvSpPr>
          <p:cNvPr id="4" name="上弧形箭头 3"/>
          <p:cNvSpPr/>
          <p:nvPr/>
        </p:nvSpPr>
        <p:spPr>
          <a:xfrm>
            <a:off x="1571604" y="1643050"/>
            <a:ext cx="7358114" cy="11430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1714480" y="240549"/>
            <a:ext cx="6643734" cy="830997"/>
          </a:xfrm>
          <a:prstGeom prst="rect">
            <a:avLst/>
          </a:prstGeom>
          <a:noFill/>
        </p:spPr>
        <p:txBody>
          <a:bodyPr wrap="square" rtlCol="0">
            <a:spAutoFit/>
          </a:bodyPr>
          <a:lstStyle/>
          <a:p>
            <a:r>
              <a:rPr lang="zh-CN" altLang="en-US" sz="4800" b="1" dirty="0" smtClean="0">
                <a:solidFill>
                  <a:schemeClr val="bg1"/>
                </a:solidFill>
                <a:latin typeface="华文新魏" pitchFamily="2" charset="-122"/>
                <a:ea typeface="华文新魏" pitchFamily="2" charset="-122"/>
              </a:rPr>
              <a:t>建立区域协同救治体系</a:t>
            </a:r>
            <a:endParaRPr lang="zh-CN" altLang="en-US" sz="4800" b="1" dirty="0">
              <a:solidFill>
                <a:schemeClr val="bg1"/>
              </a:solidFill>
              <a:latin typeface="华文新魏" pitchFamily="2" charset="-122"/>
              <a:ea typeface="华文新魏" pitchFamily="2" charset="-122"/>
            </a:endParaRPr>
          </a:p>
        </p:txBody>
      </p:sp>
      <p:pic>
        <p:nvPicPr>
          <p:cNvPr id="6" name="图片 5"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2"/>
          <p:cNvSpPr>
            <a:spLocks noGrp="1" noChangeArrowheads="1"/>
          </p:cNvSpPr>
          <p:nvPr>
            <p:ph type="title"/>
          </p:nvPr>
        </p:nvSpPr>
        <p:spPr>
          <a:xfrm>
            <a:off x="2928926" y="214291"/>
            <a:ext cx="5857916"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r>
              <a:rPr lang="en-US" altLang="zh-CN" sz="3200" b="1" dirty="0" smtClean="0">
                <a:solidFill>
                  <a:schemeClr val="bg1"/>
                </a:solidFill>
                <a:latin typeface="华文新魏" pitchFamily="2" charset="-122"/>
                <a:ea typeface="华文新魏" pitchFamily="2" charset="-122"/>
              </a:rPr>
              <a:t>——</a:t>
            </a:r>
            <a:r>
              <a:rPr lang="zh-CN" altLang="en-US" sz="3200" b="1" dirty="0" smtClean="0">
                <a:solidFill>
                  <a:schemeClr val="bg1"/>
                </a:solidFill>
                <a:latin typeface="华文新魏" pitchFamily="2" charset="-122"/>
                <a:ea typeface="华文新魏" pitchFamily="2" charset="-122"/>
              </a:rPr>
              <a:t>介入诊疗</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500034" y="1428736"/>
            <a:ext cx="7929618" cy="4929207"/>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导管室基本条件</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基本设备要求和</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介入诊疗资质；</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过去</a:t>
            </a:r>
            <a:r>
              <a:rPr kumimoji="0" 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3</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年冠脉介入治疗手术量平均</a:t>
            </a:r>
            <a:r>
              <a:rPr kumimoji="0" 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sym typeface="Symbol"/>
              </a:rPr>
              <a:t></a:t>
            </a:r>
            <a:r>
              <a:rPr kumimoji="0" 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200</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例</a:t>
            </a:r>
            <a:r>
              <a:rPr kumimoji="0" 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年</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365</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天</a:t>
            </a:r>
            <a:r>
              <a:rPr kumimoji="0" 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/24</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小时全天候开放能力；</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导管室</a:t>
            </a: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激活</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时间</a:t>
            </a:r>
            <a:r>
              <a:rPr kumimoji="0" 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sym typeface="Symbol"/>
              </a:rPr>
              <a:t></a:t>
            </a:r>
            <a:r>
              <a:rPr kumimoji="0" 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30</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分钟</a:t>
            </a: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，达标率不低于</a:t>
            </a:r>
            <a:r>
              <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75%</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导管室暂时不可用</a:t>
            </a: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的备用</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方案和程序</a:t>
            </a:r>
            <a:endParaRPr kumimoji="0" lang="zh-CN" altLang="en-US" sz="3200" b="1" i="0" u="none" strike="noStrike" kern="1200" cap="none" spc="0" normalizeH="0" baseline="0" noProof="0" dirty="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Rectangle 3"/>
          <p:cNvSpPr txBox="1">
            <a:spLocks noChangeArrowheads="1"/>
          </p:cNvSpPr>
          <p:nvPr/>
        </p:nvSpPr>
        <p:spPr>
          <a:xfrm>
            <a:off x="714348" y="1500174"/>
            <a:ext cx="7429552" cy="5072098"/>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人员基本资质</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至少</a:t>
            </a:r>
            <a:r>
              <a:rPr kumimoji="0" lang="en-US"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2</a:t>
            </a: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名具备冠状动脉介入诊疗资质且能独立进行急诊冠状动脉介入治疗的副高级以上介入医师，且每人年冠状动脉介入治疗手术量不低于</a:t>
            </a:r>
            <a:r>
              <a:rPr kumimoji="0" lang="en-US"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75</a:t>
            </a: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例</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800" b="1" dirty="0" smtClean="0">
                <a:latin typeface="华文新魏" pitchFamily="2" charset="-122"/>
                <a:ea typeface="华文新魏" pitchFamily="2" charset="-122"/>
              </a:rPr>
              <a:t>至少</a:t>
            </a:r>
            <a:r>
              <a:rPr kumimoji="0" lang="en-US"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3</a:t>
            </a: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名经过专门介入辅助技术培训、熟悉导管室工作流程的导管室专职护士</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具有经过专门培训且获得大型放射设备上岗证书的放射技术人员；</a:t>
            </a:r>
          </a:p>
        </p:txBody>
      </p:sp>
      <p:sp>
        <p:nvSpPr>
          <p:cNvPr id="8" name="Rectangle 2"/>
          <p:cNvSpPr>
            <a:spLocks noGrp="1" noChangeArrowheads="1"/>
          </p:cNvSpPr>
          <p:nvPr>
            <p:ph type="title"/>
          </p:nvPr>
        </p:nvSpPr>
        <p:spPr>
          <a:xfrm>
            <a:off x="2928926" y="214291"/>
            <a:ext cx="5857916"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r>
              <a:rPr lang="en-US" altLang="zh-CN" sz="3200" b="1" dirty="0" smtClean="0">
                <a:solidFill>
                  <a:schemeClr val="bg1"/>
                </a:solidFill>
                <a:latin typeface="华文新魏" pitchFamily="2" charset="-122"/>
                <a:ea typeface="华文新魏" pitchFamily="2" charset="-122"/>
              </a:rPr>
              <a:t>——</a:t>
            </a:r>
            <a:r>
              <a:rPr lang="zh-CN" altLang="en-US" sz="3200" b="1" dirty="0" smtClean="0">
                <a:solidFill>
                  <a:schemeClr val="bg1"/>
                </a:solidFill>
                <a:latin typeface="华文新魏" pitchFamily="2" charset="-122"/>
                <a:ea typeface="华文新魏" pitchFamily="2" charset="-122"/>
              </a:rPr>
              <a:t>介入诊疗</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500034" y="1428736"/>
            <a:ext cx="8358246" cy="5000660"/>
          </a:xfrm>
          <a:prstGeom prst="rect">
            <a:avLst/>
          </a:prstGeom>
          <a:ln w="38100">
            <a:solidFill>
              <a:srgbClr val="FF0000"/>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院内绿色通道</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有针对不同来院途径的</a:t>
            </a:r>
            <a:r>
              <a:rPr kumimoji="0" lang="en-US"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STEMI</a:t>
            </a: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患者的救治流程图</a:t>
            </a: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对自行来院的</a:t>
            </a:r>
            <a:r>
              <a:rPr lang="en-US" altLang="zh-CN" sz="2800" b="1" dirty="0" smtClean="0">
                <a:latin typeface="华文新魏" pitchFamily="2" charset="-122"/>
                <a:ea typeface="华文新魏" pitchFamily="2" charset="-122"/>
              </a:rPr>
              <a:t>STEMI</a:t>
            </a:r>
            <a:r>
              <a:rPr lang="zh-CN" altLang="en-US" sz="2800" b="1" dirty="0" smtClean="0">
                <a:latin typeface="华文新魏" pitchFamily="2" charset="-122"/>
                <a:ea typeface="华文新魏" pitchFamily="2" charset="-122"/>
              </a:rPr>
              <a:t>患者，急诊科医师可直接启动导管室。对</a:t>
            </a:r>
            <a:r>
              <a:rPr lang="en-US" altLang="zh-CN" sz="2800" b="1" dirty="0" smtClean="0">
                <a:latin typeface="华文新魏" pitchFamily="2" charset="-122"/>
                <a:ea typeface="华文新魏" pitchFamily="2" charset="-122"/>
              </a:rPr>
              <a:t>120</a:t>
            </a:r>
            <a:r>
              <a:rPr lang="zh-CN" altLang="en-US" sz="2800" b="1" dirty="0" smtClean="0">
                <a:latin typeface="华文新魏" pitchFamily="2" charset="-122"/>
                <a:ea typeface="华文新魏" pitchFamily="2" charset="-122"/>
              </a:rPr>
              <a:t>接入或其它医院转运来的</a:t>
            </a:r>
            <a:r>
              <a:rPr lang="en-US" altLang="zh-CN" sz="2800" b="1" dirty="0" smtClean="0">
                <a:latin typeface="华文新魏" pitchFamily="2" charset="-122"/>
                <a:ea typeface="华文新魏" pitchFamily="2" charset="-122"/>
              </a:rPr>
              <a:t>STEMI</a:t>
            </a:r>
            <a:r>
              <a:rPr lang="zh-CN" altLang="en-US" sz="2800" b="1" dirty="0" smtClean="0">
                <a:latin typeface="华文新魏" pitchFamily="2" charset="-122"/>
                <a:ea typeface="华文新魏" pitchFamily="2" charset="-122"/>
              </a:rPr>
              <a:t>患者，院前急救医师通过传输院前心电图后由心内科医师启动导管室</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实施先救治、后收费的专用流程图</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2800" b="1" dirty="0" smtClean="0">
                <a:latin typeface="华文新魏" pitchFamily="2" charset="-122"/>
                <a:ea typeface="华文新魏" pitchFamily="2" charset="-122"/>
              </a:rPr>
              <a:t>经急诊科入院者</a:t>
            </a:r>
            <a:r>
              <a:rPr kumimoji="0" lang="zh-CN" altLang="en-US"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绕行</a:t>
            </a:r>
            <a:r>
              <a:rPr kumimoji="0" lang="en-US" alt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CCU</a:t>
            </a:r>
            <a:r>
              <a:rPr kumimoji="0" lang="zh-CN" altLang="en-US"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比例不低于</a:t>
            </a:r>
            <a:r>
              <a:rPr kumimoji="0" lang="en-US" alt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50%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经救护车入院者</a:t>
            </a: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绕行急诊</a:t>
            </a:r>
            <a:r>
              <a:rPr kumimoji="0" lang="zh-CN" altLang="en-US"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比例不低于</a:t>
            </a:r>
            <a:r>
              <a:rPr kumimoji="0" lang="en-US" alt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30%</a:t>
            </a:r>
            <a:endPar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有传输院前心电图的</a:t>
            </a:r>
            <a:r>
              <a:rPr lang="zh-CN" altLang="en-US" sz="2800" b="1" noProof="0" dirty="0" smtClean="0">
                <a:latin typeface="华文新魏" pitchFamily="2" charset="-122"/>
                <a:ea typeface="华文新魏" pitchFamily="2" charset="-122"/>
              </a:rPr>
              <a:t>能力和方法</a:t>
            </a:r>
            <a:endPar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sp>
        <p:nvSpPr>
          <p:cNvPr id="6" name="Rectangle 2"/>
          <p:cNvSpPr>
            <a:spLocks noGrp="1" noChangeArrowheads="1"/>
          </p:cNvSpPr>
          <p:nvPr>
            <p:ph type="title"/>
          </p:nvPr>
        </p:nvSpPr>
        <p:spPr>
          <a:xfrm>
            <a:off x="2928926" y="214291"/>
            <a:ext cx="5857916"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r>
              <a:rPr lang="en-US" altLang="zh-CN" sz="3200" b="1" dirty="0" smtClean="0">
                <a:solidFill>
                  <a:schemeClr val="bg1"/>
                </a:solidFill>
                <a:latin typeface="华文新魏" pitchFamily="2" charset="-122"/>
                <a:ea typeface="华文新魏" pitchFamily="2" charset="-122"/>
              </a:rPr>
              <a:t>——</a:t>
            </a:r>
            <a:r>
              <a:rPr lang="zh-CN" altLang="en-US" sz="3200" b="1" dirty="0" smtClean="0">
                <a:solidFill>
                  <a:schemeClr val="bg1"/>
                </a:solidFill>
                <a:latin typeface="华文新魏" pitchFamily="2" charset="-122"/>
                <a:ea typeface="华文新魏" pitchFamily="2" charset="-122"/>
              </a:rPr>
              <a:t>介入诊疗</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285720" y="1571613"/>
            <a:ext cx="8572560" cy="4572032"/>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胸痛诊断及鉴别诊断的基本支持条件</a:t>
            </a:r>
          </a:p>
          <a:p>
            <a:pPr marL="742950" marR="0" lvl="1" indent="-28575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学科要求</a:t>
            </a:r>
          </a:p>
          <a:p>
            <a:pPr marL="685800" lvl="1" indent="-228600">
              <a:spcBef>
                <a:spcPts val="1800"/>
              </a:spcBef>
              <a:buFont typeface="Arial" pitchFamily="34" charset="0"/>
              <a:buChar char="•"/>
              <a:defRPr/>
            </a:pPr>
            <a:r>
              <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心血管内科的诊疗技术水平具有区域性优势</a:t>
            </a:r>
          </a:p>
          <a:p>
            <a:pPr marL="685800" lvl="1" indent="-228600">
              <a:spcBef>
                <a:spcPts val="1800"/>
              </a:spcBef>
              <a:buFont typeface="Arial" pitchFamily="34" charset="0"/>
              <a:buChar char="•"/>
              <a:defRPr/>
            </a:pPr>
            <a:r>
              <a:rPr lang="zh-CN" altLang="en-US" sz="2800" b="1" dirty="0" smtClean="0">
                <a:latin typeface="华文新魏" pitchFamily="2" charset="-122"/>
                <a:ea typeface="华文新魏" pitchFamily="2" charset="-122"/>
              </a:rPr>
              <a:t>在对急性胸痛进行鉴别诊断及紧急救治时，能得到其它相关学科的支持，例如呼吸科、心脏外科、胸外科、消化科、皮肤科等，有完善的会诊机制</a:t>
            </a:r>
            <a:endParaRPr kumimoji="0" lang="zh-CN" sz="2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642910" y="1428736"/>
            <a:ext cx="7858180" cy="5000660"/>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胸痛诊断及鉴别诊断的辅助检查条件</a:t>
            </a:r>
          </a:p>
          <a:p>
            <a:pPr marL="685800" lvl="1" indent="-228600">
              <a:spcBef>
                <a:spcPts val="1200"/>
              </a:spcBef>
              <a:buFont typeface="Arial" pitchFamily="34" charset="0"/>
              <a:buChar char="•"/>
              <a:defRPr/>
            </a:pPr>
            <a:r>
              <a:rPr kumimoji="0" lang="zh-CN"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具备多排螺旋</a:t>
            </a:r>
            <a:r>
              <a:rPr kumimoji="0" 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CT</a:t>
            </a:r>
            <a:r>
              <a:rPr kumimoji="0" lang="zh-CN"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及全天候开放能力，启动</a:t>
            </a:r>
            <a:r>
              <a:rPr kumimoji="0" 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CT</a:t>
            </a:r>
            <a:r>
              <a:rPr kumimoji="0" lang="zh-CN"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室时间</a:t>
            </a:r>
            <a:r>
              <a:rPr kumimoji="0" 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sym typeface="Symbol"/>
              </a:rPr>
              <a:t></a:t>
            </a:r>
            <a:r>
              <a:rPr kumimoji="0" lang="en-US"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30</a:t>
            </a:r>
            <a:r>
              <a:rPr kumimoji="0" lang="zh-CN"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分钟；如果目前无法达到，则应有具体的改进措施</a:t>
            </a:r>
            <a:endParaRPr kumimoji="0" lang="en-US" altLang="zh-CN" sz="24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685800" lvl="1" indent="-228600">
              <a:spcBef>
                <a:spcPts val="1200"/>
              </a:spcBef>
              <a:buFont typeface="Arial" pitchFamily="34" charset="0"/>
              <a:buChar char="•"/>
              <a:defRPr/>
            </a:pPr>
            <a:r>
              <a:rPr lang="zh-CN" altLang="en-US" sz="2400" b="1" dirty="0" smtClean="0">
                <a:latin typeface="华文新魏" pitchFamily="2" charset="-122"/>
                <a:ea typeface="华文新魏" pitchFamily="2" charset="-122"/>
              </a:rPr>
              <a:t> 运动负荷心电图应能在正班时间随时进行，用于对低危胸痛患者的评估</a:t>
            </a:r>
            <a:endParaRPr lang="en-US" altLang="zh-CN" sz="2400" b="1" dirty="0" smtClean="0">
              <a:latin typeface="华文新魏" pitchFamily="2" charset="-122"/>
              <a:ea typeface="华文新魏" pitchFamily="2" charset="-122"/>
            </a:endParaRPr>
          </a:p>
          <a:p>
            <a:pPr marL="685800" lvl="1" indent="-228600">
              <a:spcBef>
                <a:spcPts val="1200"/>
              </a:spcBef>
              <a:buFont typeface="Arial" pitchFamily="34" charset="0"/>
              <a:buChar char="•"/>
              <a:defRPr/>
            </a:pPr>
            <a:r>
              <a:rPr lang="zh-CN" altLang="zh-CN" sz="2400" b="1" dirty="0" smtClean="0">
                <a:latin typeface="华文新魏" pitchFamily="2" charset="-122"/>
                <a:ea typeface="华文新魏" pitchFamily="2" charset="-122"/>
              </a:rPr>
              <a:t> 具备随时进行超声诊断的能力，包括心脏超声及主动脉超声</a:t>
            </a:r>
            <a:endParaRPr lang="en-US" altLang="zh-CN" sz="2400" b="1" dirty="0" smtClean="0">
              <a:latin typeface="华文新魏" pitchFamily="2" charset="-122"/>
              <a:ea typeface="华文新魏" pitchFamily="2" charset="-122"/>
            </a:endParaRPr>
          </a:p>
          <a:p>
            <a:pPr marL="685800" lvl="1" indent="-228600">
              <a:spcBef>
                <a:spcPts val="1200"/>
              </a:spcBef>
              <a:buFont typeface="Arial" pitchFamily="34" charset="0"/>
              <a:buChar char="•"/>
              <a:defRPr/>
            </a:pPr>
            <a:r>
              <a:rPr lang="zh-CN" altLang="zh-CN" sz="2400" b="1" dirty="0" smtClean="0">
                <a:latin typeface="华文新魏" pitchFamily="2" charset="-122"/>
                <a:ea typeface="华文新魏" pitchFamily="2" charset="-122"/>
              </a:rPr>
              <a:t>应能随时检测肌钙蛋白，且从抽血到获得结果应≤</a:t>
            </a:r>
            <a:r>
              <a:rPr lang="en-US" altLang="zh-CN" sz="2400" b="1" dirty="0" smtClean="0">
                <a:latin typeface="华文新魏" pitchFamily="2" charset="-122"/>
                <a:ea typeface="华文新魏" pitchFamily="2" charset="-122"/>
              </a:rPr>
              <a:t>20</a:t>
            </a:r>
            <a:r>
              <a:rPr lang="zh-CN" altLang="zh-CN" sz="2400" b="1" dirty="0" smtClean="0">
                <a:latin typeface="华文新魏" pitchFamily="2" charset="-122"/>
                <a:ea typeface="华文新魏" pitchFamily="2" charset="-122"/>
              </a:rPr>
              <a:t>分钟</a:t>
            </a:r>
            <a:endParaRPr lang="zh-CN" altLang="en-US" sz="2400" b="1" dirty="0">
              <a:latin typeface="华文新魏" pitchFamily="2" charset="-122"/>
              <a:ea typeface="华文新魏" pitchFamily="2" charset="-122"/>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642910" y="1428736"/>
            <a:ext cx="7715275" cy="4929205"/>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lang="zh-CN" altLang="en-US" sz="3600" b="1" dirty="0" smtClean="0">
                <a:latin typeface="华文新魏" pitchFamily="2" charset="-122"/>
                <a:ea typeface="华文新魏" pitchFamily="2" charset="-122"/>
              </a:rPr>
              <a:t>数据库的建立和运行</a:t>
            </a:r>
            <a:r>
              <a:rPr lang="en-US" altLang="zh-CN" sz="2800" b="1" dirty="0" smtClean="0">
                <a:latin typeface="华文新魏" pitchFamily="2" charset="-122"/>
                <a:ea typeface="华文新魏" pitchFamily="2" charset="-122"/>
              </a:rPr>
              <a:t>     </a:t>
            </a:r>
          </a:p>
          <a:p>
            <a:pPr marL="685800" lvl="1" indent="-228600">
              <a:spcBef>
                <a:spcPts val="1200"/>
              </a:spcBef>
              <a:buFont typeface="Arial" pitchFamily="34" charset="0"/>
              <a:buChar char="•"/>
              <a:defRPr/>
            </a:pPr>
            <a:r>
              <a:rPr lang="zh-CN" altLang="en-US" sz="2800" b="1" noProof="0" dirty="0" smtClean="0">
                <a:latin typeface="华文新魏" pitchFamily="2" charset="-122"/>
                <a:ea typeface="华文新魏" pitchFamily="2" charset="-122"/>
              </a:rPr>
              <a:t>已</a:t>
            </a:r>
            <a:r>
              <a:rPr lang="zh-CN" altLang="en-US" sz="2800" b="1" dirty="0" smtClean="0">
                <a:latin typeface="华文新魏" pitchFamily="2" charset="-122"/>
                <a:ea typeface="华文新魏" pitchFamily="2" charset="-122"/>
              </a:rPr>
              <a:t>开始启用中国胸痛中心认证云平台数据库</a:t>
            </a:r>
            <a:endParaRPr lang="en-US" altLang="zh-CN" sz="2800" b="1" dirty="0" smtClean="0">
              <a:latin typeface="华文新魏" pitchFamily="2" charset="-122"/>
              <a:ea typeface="华文新魏" pitchFamily="2" charset="-122"/>
            </a:endParaRPr>
          </a:p>
          <a:p>
            <a:pPr marL="685800" lvl="1" indent="-228600">
              <a:spcBef>
                <a:spcPts val="1200"/>
              </a:spcBef>
              <a:buFont typeface="Arial" pitchFamily="34" charset="0"/>
              <a:buChar char="•"/>
              <a:defRPr/>
            </a:pPr>
            <a:r>
              <a:rPr lang="zh-CN" altLang="zh-CN" sz="2800" b="1" dirty="0" smtClean="0">
                <a:latin typeface="华文新魏" pitchFamily="2" charset="-122"/>
                <a:ea typeface="华文新魏" pitchFamily="2" charset="-122"/>
              </a:rPr>
              <a:t>制定了数据库的管理规范、使用细则及监督管理制度，并制定了数据的审核制度</a:t>
            </a:r>
            <a:endParaRPr lang="en-US" altLang="zh-CN" sz="2800" b="1" dirty="0" smtClean="0">
              <a:latin typeface="华文新魏" pitchFamily="2" charset="-122"/>
              <a:ea typeface="华文新魏" pitchFamily="2" charset="-122"/>
            </a:endParaRPr>
          </a:p>
          <a:p>
            <a:pPr marL="685800" lvl="1" indent="-228600">
              <a:spcBef>
                <a:spcPts val="1200"/>
              </a:spcBef>
              <a:buFont typeface="Arial" pitchFamily="34" charset="0"/>
              <a:buChar char="•"/>
              <a:defRPr/>
            </a:pPr>
            <a:r>
              <a:rPr lang="zh-CN" altLang="zh-CN" sz="2800" b="1" dirty="0" smtClean="0">
                <a:latin typeface="华文新魏" pitchFamily="2" charset="-122"/>
                <a:ea typeface="华文新魏" pitchFamily="2" charset="-122"/>
              </a:rPr>
              <a:t>应有专职或兼职的数据管理员</a:t>
            </a:r>
            <a:endParaRPr lang="en-US" altLang="zh-CN" sz="2800" b="1" dirty="0" smtClean="0">
              <a:latin typeface="华文新魏" pitchFamily="2" charset="-122"/>
              <a:ea typeface="华文新魏" pitchFamily="2" charset="-122"/>
            </a:endParaRPr>
          </a:p>
          <a:p>
            <a:pPr marL="685800" lvl="1" indent="-228600">
              <a:spcBef>
                <a:spcPts val="1200"/>
              </a:spcBef>
              <a:buFont typeface="Arial" pitchFamily="34" charset="0"/>
              <a:buChar char="•"/>
              <a:defRPr/>
            </a:pPr>
            <a:r>
              <a:rPr lang="zh-CN" altLang="zh-CN" sz="2800" b="1" dirty="0" smtClean="0">
                <a:latin typeface="华文新魏" pitchFamily="2" charset="-122"/>
                <a:ea typeface="华文新魏" pitchFamily="2" charset="-122"/>
              </a:rPr>
              <a:t>对相关人员进行了数据库使用方法和相关制度的培训</a:t>
            </a:r>
            <a:endParaRPr lang="zh-CN" altLang="en-US" sz="2800" b="1" dirty="0">
              <a:latin typeface="华文新魏" pitchFamily="2" charset="-122"/>
              <a:ea typeface="华文新魏" pitchFamily="2" charset="-122"/>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642910" y="1428736"/>
            <a:ext cx="7929618" cy="4929205"/>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altLang="zh-CN" sz="2400" b="1" dirty="0" smtClean="0">
                <a:latin typeface="华文新魏" pitchFamily="2" charset="-122"/>
                <a:ea typeface="华文新魏" pitchFamily="2" charset="-122"/>
              </a:rPr>
              <a:t>  </a:t>
            </a:r>
            <a:r>
              <a:rPr lang="zh-CN" altLang="en-US" sz="3600" b="1" dirty="0" smtClean="0">
                <a:latin typeface="华文新魏" pitchFamily="2" charset="-122"/>
                <a:ea typeface="华文新魏" pitchFamily="2" charset="-122"/>
              </a:rPr>
              <a:t>数据库的填报管理</a:t>
            </a:r>
            <a:r>
              <a:rPr lang="en-US" altLang="zh-CN" sz="3600" b="1" dirty="0" smtClean="0">
                <a:latin typeface="华文新魏" pitchFamily="2" charset="-122"/>
                <a:ea typeface="华文新魏" pitchFamily="2" charset="-122"/>
              </a:rPr>
              <a:t>——</a:t>
            </a:r>
            <a:r>
              <a:rPr lang="zh-CN" altLang="en-US" sz="3600" b="1" dirty="0" smtClean="0">
                <a:latin typeface="华文新魏" pitchFamily="2" charset="-122"/>
                <a:ea typeface="华文新魏" pitchFamily="2" charset="-122"/>
              </a:rPr>
              <a:t>建议使用云平台数据库</a:t>
            </a:r>
            <a:endParaRPr lang="en-US" altLang="zh-CN" sz="3600" b="1" dirty="0" smtClean="0">
              <a:latin typeface="华文新魏" pitchFamily="2" charset="-122"/>
              <a:ea typeface="华文新魏" pitchFamily="2" charset="-122"/>
            </a:endParaRPr>
          </a:p>
          <a:p>
            <a:pPr marL="685800" lvl="1" indent="-228600">
              <a:spcBef>
                <a:spcPts val="1800"/>
              </a:spcBef>
              <a:buFont typeface="Arial" pitchFamily="34" charset="0"/>
              <a:buChar char="•"/>
              <a:defRPr/>
            </a:pPr>
            <a:r>
              <a:rPr lang="zh-CN" altLang="zh-CN" sz="3200" b="1" dirty="0" smtClean="0">
                <a:latin typeface="华文新魏" pitchFamily="2" charset="-122"/>
                <a:ea typeface="华文新魏" pitchFamily="2" charset="-122"/>
              </a:rPr>
              <a:t>所有急性胸痛患者的登记比例应不低于</a:t>
            </a:r>
            <a:r>
              <a:rPr lang="en-US" altLang="zh-CN" sz="3200" b="1" dirty="0" smtClean="0">
                <a:latin typeface="华文新魏" pitchFamily="2" charset="-122"/>
                <a:ea typeface="华文新魏" pitchFamily="2" charset="-122"/>
              </a:rPr>
              <a:t>75%</a:t>
            </a:r>
            <a:r>
              <a:rPr lang="zh-CN" altLang="zh-CN" sz="3200" b="1" dirty="0" smtClean="0">
                <a:latin typeface="华文新魏" pitchFamily="2" charset="-122"/>
                <a:ea typeface="华文新魏" pitchFamily="2" charset="-122"/>
              </a:rPr>
              <a:t>，应包括各类因急性胸痛就诊于门、急诊或入院的患者的基本信息和最后诊断</a:t>
            </a:r>
            <a:endParaRPr lang="en-US" altLang="zh-CN" sz="3200" b="1" dirty="0" smtClean="0">
              <a:latin typeface="华文新魏" pitchFamily="2" charset="-122"/>
              <a:ea typeface="华文新魏" pitchFamily="2" charset="-122"/>
            </a:endParaRPr>
          </a:p>
          <a:p>
            <a:pPr marL="685800" lvl="1" indent="-228600">
              <a:spcBef>
                <a:spcPts val="1800"/>
              </a:spcBef>
              <a:buFont typeface="Arial" pitchFamily="34" charset="0"/>
              <a:buChar char="•"/>
              <a:defRPr/>
            </a:pPr>
            <a:r>
              <a:rPr lang="en-US" altLang="zh-CN" sz="3200" b="1" dirty="0" smtClean="0">
                <a:latin typeface="华文新魏" pitchFamily="2" charset="-122"/>
                <a:ea typeface="华文新魏" pitchFamily="2" charset="-122"/>
              </a:rPr>
              <a:t>ACS</a:t>
            </a:r>
            <a:r>
              <a:rPr lang="zh-CN" altLang="zh-CN" sz="3200" b="1" dirty="0" smtClean="0">
                <a:latin typeface="华文新魏" pitchFamily="2" charset="-122"/>
                <a:ea typeface="华文新魏" pitchFamily="2" charset="-122"/>
              </a:rPr>
              <a:t>患者的登记比例应达到</a:t>
            </a:r>
            <a:r>
              <a:rPr lang="en-US" altLang="zh-CN" sz="3200" b="1" dirty="0" smtClean="0">
                <a:latin typeface="华文新魏" pitchFamily="2" charset="-122"/>
                <a:ea typeface="华文新魏" pitchFamily="2" charset="-122"/>
              </a:rPr>
              <a:t>100%</a:t>
            </a:r>
            <a:endParaRPr lang="zh-CN" altLang="en-US" sz="3200" b="1" dirty="0">
              <a:latin typeface="华文新魏" pitchFamily="2" charset="-122"/>
              <a:ea typeface="华文新魏" pitchFamily="2" charset="-122"/>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285720" y="1428736"/>
            <a:ext cx="8501122" cy="5214974"/>
          </a:xfrm>
          <a:prstGeom prst="rect">
            <a:avLst/>
          </a:prstGeom>
          <a:ln w="38100">
            <a:solidFill>
              <a:srgbClr val="FF0000"/>
            </a:solidFill>
          </a:ln>
        </p:spPr>
        <p:txBody>
          <a:bodyPr vert="horz" lIns="91440" tIns="45720" rIns="91440" bIns="45720" rtlCol="0">
            <a:normAutofit/>
          </a:bodyPr>
          <a:lstStyle/>
          <a:p>
            <a:pPr marL="228600" indent="-228600">
              <a:spcBef>
                <a:spcPct val="20000"/>
              </a:spcBef>
              <a:defRPr/>
            </a:pPr>
            <a:r>
              <a:rPr lang="en-US" altLang="zh-CN" sz="3200" b="1" dirty="0" smtClean="0">
                <a:latin typeface="华文新魏" pitchFamily="2" charset="-122"/>
                <a:ea typeface="华文新魏" pitchFamily="2" charset="-122"/>
              </a:rPr>
              <a:t>STEMI</a:t>
            </a:r>
            <a:r>
              <a:rPr lang="zh-CN" altLang="zh-CN" sz="3200" b="1" dirty="0" smtClean="0">
                <a:latin typeface="华文新魏" pitchFamily="2" charset="-122"/>
                <a:ea typeface="华文新魏" pitchFamily="2" charset="-122"/>
              </a:rPr>
              <a:t>各项关键时间节点的填报应齐全，有效病例的比例应不低于</a:t>
            </a:r>
            <a:r>
              <a:rPr lang="en-US" altLang="zh-CN" sz="3200" b="1" dirty="0" smtClean="0">
                <a:latin typeface="华文新魏" pitchFamily="2" charset="-122"/>
                <a:ea typeface="华文新魏" pitchFamily="2" charset="-122"/>
              </a:rPr>
              <a:t>75%</a:t>
            </a:r>
            <a:r>
              <a:rPr lang="zh-CN" altLang="zh-CN" sz="3200" b="1" dirty="0" smtClean="0">
                <a:latin typeface="华文新魏" pitchFamily="2" charset="-122"/>
                <a:ea typeface="华文新魏" pitchFamily="2" charset="-122"/>
              </a:rPr>
              <a:t>，具体项目如下</a:t>
            </a:r>
            <a:endParaRPr lang="en-US" altLang="zh-CN" sz="3200" b="1" dirty="0" smtClean="0">
              <a:latin typeface="华文新魏" pitchFamily="2" charset="-122"/>
              <a:ea typeface="华文新魏" pitchFamily="2" charset="-122"/>
            </a:endParaRPr>
          </a:p>
          <a:p>
            <a:pPr marL="1143000" lvl="2" indent="-228600">
              <a:spcBef>
                <a:spcPct val="20000"/>
              </a:spcBef>
              <a:defRPr/>
            </a:pPr>
            <a:endParaRPr lang="en-US" altLang="zh-CN" sz="2400" b="1" dirty="0" smtClean="0"/>
          </a:p>
          <a:p>
            <a:pPr marL="1143000" lvl="2" indent="-228600">
              <a:spcBef>
                <a:spcPct val="20000"/>
              </a:spcBef>
              <a:defRPr/>
            </a:pPr>
            <a:endParaRPr lang="zh-CN" altLang="en-US" sz="2400" b="1" dirty="0">
              <a:latin typeface="华文新魏" pitchFamily="2" charset="-122"/>
              <a:ea typeface="华文新魏" pitchFamily="2" charset="-122"/>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
        <p:nvSpPr>
          <p:cNvPr id="1025" name="Rectangle 1"/>
          <p:cNvSpPr>
            <a:spLocks noChangeArrowheads="1"/>
          </p:cNvSpPr>
          <p:nvPr/>
        </p:nvSpPr>
        <p:spPr bwMode="auto">
          <a:xfrm>
            <a:off x="500034" y="2714620"/>
            <a:ext cx="8215370" cy="3108543"/>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zh-CN" sz="2800" b="1" i="0" u="none" strike="noStrike" cap="none" normalizeH="0" baseline="0" dirty="0" smtClean="0">
                <a:ln>
                  <a:noFill/>
                </a:ln>
                <a:solidFill>
                  <a:srgbClr val="0000FF"/>
                </a:solidFill>
                <a:effectLst/>
                <a:latin typeface="Tahoma" pitchFamily="34" charset="0"/>
                <a:ea typeface="华文新魏"/>
                <a:cs typeface="宋体" pitchFamily="2" charset="-122"/>
              </a:rPr>
              <a:t>发病时间</a:t>
            </a:r>
            <a:endParaRPr kumimoji="0" lang="zh-CN"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sz="2800" b="1" i="0" u="none" strike="noStrike" cap="none" normalizeH="0" baseline="0" dirty="0" smtClean="0">
                <a:ln>
                  <a:noFill/>
                </a:ln>
                <a:solidFill>
                  <a:srgbClr val="0000FF"/>
                </a:solidFill>
                <a:effectLst/>
                <a:latin typeface="Tahoma" pitchFamily="34" charset="0"/>
                <a:ea typeface="华文新魏"/>
                <a:cs typeface="宋体" pitchFamily="2" charset="-122"/>
              </a:rPr>
              <a:t>到达本院大门时间</a:t>
            </a:r>
            <a:endParaRPr kumimoji="0" lang="zh-CN"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lvl="0" eaLnBrk="0" fontAlgn="base" hangingPunct="0">
              <a:spcBef>
                <a:spcPct val="0"/>
              </a:spcBef>
              <a:spcAft>
                <a:spcPct val="0"/>
              </a:spcAft>
              <a:buFontTx/>
              <a:buChar char="•"/>
            </a:pPr>
            <a:r>
              <a:rPr lang="zh-CN" altLang="en-US" sz="2800" b="1" dirty="0" smtClean="0">
                <a:solidFill>
                  <a:srgbClr val="0000FF"/>
                </a:solidFill>
                <a:latin typeface="Tahoma" pitchFamily="34" charset="0"/>
                <a:ea typeface="华文新魏"/>
                <a:cs typeface="宋体" pitchFamily="2" charset="-122"/>
              </a:rPr>
              <a:t>院前</a:t>
            </a:r>
            <a:r>
              <a:rPr lang="en-US" altLang="zh-CN" sz="2800" b="1" dirty="0" smtClean="0">
                <a:solidFill>
                  <a:srgbClr val="0000FF"/>
                </a:solidFill>
                <a:latin typeface="Tahoma" pitchFamily="34" charset="0"/>
                <a:ea typeface="华文新魏"/>
                <a:cs typeface="宋体" pitchFamily="2" charset="-122"/>
              </a:rPr>
              <a:t>/</a:t>
            </a:r>
            <a:r>
              <a:rPr lang="zh-CN" altLang="en-US" sz="2800" b="1" dirty="0" smtClean="0">
                <a:solidFill>
                  <a:srgbClr val="0000FF"/>
                </a:solidFill>
                <a:latin typeface="Tahoma" pitchFamily="34" charset="0"/>
                <a:ea typeface="华文新魏"/>
                <a:cs typeface="宋体" pitchFamily="2" charset="-122"/>
              </a:rPr>
              <a:t>内首</a:t>
            </a:r>
            <a:r>
              <a:rPr kumimoji="0" lang="zh-CN" sz="2800" b="1" i="0" u="none" strike="noStrike" cap="none" normalizeH="0" baseline="0" dirty="0" smtClean="0">
                <a:ln>
                  <a:noFill/>
                </a:ln>
                <a:solidFill>
                  <a:srgbClr val="0000FF"/>
                </a:solidFill>
                <a:effectLst/>
                <a:latin typeface="Tahoma" pitchFamily="34" charset="0"/>
                <a:ea typeface="华文新魏"/>
                <a:cs typeface="宋体" pitchFamily="2" charset="-122"/>
              </a:rPr>
              <a:t>份</a:t>
            </a:r>
            <a:r>
              <a:rPr kumimoji="0" lang="en-US" altLang="zh-CN" sz="2800" b="1" i="0" u="none" strike="noStrike" cap="none" normalizeH="0" baseline="0" dirty="0" smtClean="0">
                <a:ln>
                  <a:noFill/>
                </a:ln>
                <a:solidFill>
                  <a:srgbClr val="0000FF"/>
                </a:solidFill>
                <a:effectLst/>
                <a:latin typeface="Tahoma" pitchFamily="34" charset="0"/>
                <a:ea typeface="华文新魏"/>
                <a:cs typeface="宋体" pitchFamily="2" charset="-122"/>
              </a:rPr>
              <a:t>ECG</a:t>
            </a:r>
            <a:r>
              <a:rPr kumimoji="0" lang="zh-CN" sz="2800" b="1" i="0" u="none" strike="noStrike" cap="none" normalizeH="0" baseline="0" dirty="0" smtClean="0">
                <a:ln>
                  <a:noFill/>
                </a:ln>
                <a:solidFill>
                  <a:srgbClr val="0000FF"/>
                </a:solidFill>
                <a:effectLst/>
                <a:latin typeface="Tahoma" pitchFamily="34" charset="0"/>
                <a:ea typeface="华文新魏"/>
                <a:cs typeface="宋体" pitchFamily="2" charset="-122"/>
              </a:rPr>
              <a:t>时间</a:t>
            </a:r>
            <a:endParaRPr kumimoji="0" lang="zh-CN"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sz="2800" b="1" i="0" u="none" strike="noStrike" cap="none" normalizeH="0" baseline="0" dirty="0" smtClean="0">
                <a:ln>
                  <a:noFill/>
                </a:ln>
                <a:solidFill>
                  <a:srgbClr val="0000FF"/>
                </a:solidFill>
                <a:effectLst/>
                <a:latin typeface="Tahoma" pitchFamily="34" charset="0"/>
                <a:ea typeface="华文新魏"/>
                <a:cs typeface="宋体" pitchFamily="2" charset="-122"/>
              </a:rPr>
              <a:t>首次医疗接触时间</a:t>
            </a:r>
            <a:endParaRPr kumimoji="0" lang="zh-CN"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sz="2800" b="1" i="0" u="none" strike="noStrike" cap="none" normalizeH="0" baseline="0" dirty="0" smtClean="0">
                <a:ln>
                  <a:noFill/>
                </a:ln>
                <a:solidFill>
                  <a:srgbClr val="0000FF"/>
                </a:solidFill>
                <a:effectLst/>
                <a:latin typeface="Tahoma" pitchFamily="34" charset="0"/>
                <a:ea typeface="华文新魏"/>
                <a:cs typeface="宋体" pitchFamily="2" charset="-122"/>
              </a:rPr>
              <a:t>肌钙蛋白抽血时间</a:t>
            </a:r>
            <a:endParaRPr kumimoji="0" lang="zh-CN"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sz="2800" b="1" i="0" u="none" strike="noStrike" cap="none" normalizeH="0" baseline="0" dirty="0" smtClean="0">
                <a:ln>
                  <a:noFill/>
                </a:ln>
                <a:solidFill>
                  <a:srgbClr val="0000FF"/>
                </a:solidFill>
                <a:effectLst/>
                <a:latin typeface="Tahoma" pitchFamily="34" charset="0"/>
                <a:ea typeface="华文新魏"/>
                <a:cs typeface="宋体" pitchFamily="2" charset="-122"/>
              </a:rPr>
              <a:t>肌钙蛋白报告时间</a:t>
            </a:r>
            <a:endParaRPr kumimoji="0" lang="zh-CN"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2800" b="1" i="0" u="none" strike="noStrike" cap="none" normalizeH="0" baseline="0" dirty="0" smtClean="0">
                <a:ln>
                  <a:noFill/>
                </a:ln>
                <a:solidFill>
                  <a:srgbClr val="0000FF"/>
                </a:solidFill>
                <a:effectLst/>
                <a:latin typeface="Tahoma" pitchFamily="34" charset="0"/>
                <a:ea typeface="华文新魏"/>
                <a:cs typeface="宋体" pitchFamily="2" charset="-122"/>
              </a:rPr>
              <a:t>ACS</a:t>
            </a:r>
            <a:r>
              <a:rPr kumimoji="0" lang="zh-CN" altLang="en-US" sz="2800" b="1" i="0" u="none" strike="noStrike" cap="none" normalizeH="0" baseline="0" dirty="0" smtClean="0">
                <a:ln>
                  <a:noFill/>
                </a:ln>
                <a:solidFill>
                  <a:srgbClr val="0000FF"/>
                </a:solidFill>
                <a:effectLst/>
                <a:latin typeface="Tahoma" pitchFamily="34" charset="0"/>
                <a:ea typeface="华文新魏"/>
                <a:cs typeface="宋体" pitchFamily="2" charset="-122"/>
              </a:rPr>
              <a:t>双抗给药时间</a:t>
            </a:r>
            <a:endParaRPr kumimoji="0" lang="zh-CN" altLang="en-US"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2800" b="1" i="0" u="none" strike="noStrike" cap="none" normalizeH="0" baseline="0" dirty="0" smtClean="0">
                <a:ln>
                  <a:noFill/>
                </a:ln>
                <a:solidFill>
                  <a:srgbClr val="0000FF"/>
                </a:solidFill>
                <a:effectLst/>
                <a:latin typeface="Tahoma" pitchFamily="34" charset="0"/>
                <a:ea typeface="华文新魏"/>
                <a:cs typeface="宋体" pitchFamily="2" charset="-122"/>
              </a:rPr>
              <a:t>启动导管室时间</a:t>
            </a:r>
            <a:endParaRPr kumimoji="0" lang="zh-CN" altLang="en-US"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2800" b="1" i="0" u="none" strike="noStrike" cap="none" normalizeH="0" baseline="0" dirty="0" smtClean="0">
                <a:ln>
                  <a:noFill/>
                </a:ln>
                <a:solidFill>
                  <a:srgbClr val="0000FF"/>
                </a:solidFill>
                <a:effectLst/>
                <a:latin typeface="Tahoma" pitchFamily="34" charset="0"/>
                <a:ea typeface="华文新魏"/>
                <a:cs typeface="宋体" pitchFamily="2" charset="-122"/>
              </a:rPr>
              <a:t>最后一名介入人员（医师或护士）到达时间</a:t>
            </a:r>
            <a:endParaRPr kumimoji="0" lang="zh-CN" altLang="en-US"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2800" b="1" i="0" u="none" strike="noStrike" cap="none" normalizeH="0" baseline="0" dirty="0" smtClean="0">
                <a:ln>
                  <a:noFill/>
                </a:ln>
                <a:solidFill>
                  <a:srgbClr val="0000FF"/>
                </a:solidFill>
                <a:effectLst/>
                <a:latin typeface="Tahoma" pitchFamily="34" charset="0"/>
                <a:ea typeface="华文新魏"/>
                <a:cs typeface="宋体" pitchFamily="2" charset="-122"/>
              </a:rPr>
              <a:t>开始知情同意时间</a:t>
            </a:r>
            <a:endParaRPr kumimoji="0" lang="zh-CN" altLang="en-US"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2800" b="1" i="0" u="none" strike="noStrike" cap="none" normalizeH="0" baseline="0" dirty="0" smtClean="0">
                <a:ln>
                  <a:noFill/>
                </a:ln>
                <a:solidFill>
                  <a:srgbClr val="0000FF"/>
                </a:solidFill>
                <a:effectLst/>
                <a:latin typeface="Tahoma" pitchFamily="34" charset="0"/>
                <a:ea typeface="华文新魏"/>
                <a:cs typeface="宋体" pitchFamily="2" charset="-122"/>
              </a:rPr>
              <a:t>签署知情同意书时间</a:t>
            </a:r>
            <a:endParaRPr kumimoji="0" lang="zh-CN" altLang="en-US" sz="2800" b="1" i="0" u="none" strike="noStrike" cap="none" normalizeH="0" baseline="0" dirty="0" smtClean="0">
              <a:ln>
                <a:noFill/>
              </a:ln>
              <a:solidFill>
                <a:srgbClr val="0000FF"/>
              </a:solidFill>
              <a:effectLst/>
              <a:latin typeface="Arial" pitchFamily="34" charset="0"/>
              <a:ea typeface="华文新魏"/>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2800" b="1" i="0" u="none" strike="noStrike" cap="none" normalizeH="0" baseline="0" dirty="0" smtClean="0">
                <a:ln>
                  <a:noFill/>
                </a:ln>
                <a:solidFill>
                  <a:srgbClr val="0000FF"/>
                </a:solidFill>
                <a:effectLst/>
                <a:latin typeface="Tahoma" pitchFamily="34" charset="0"/>
                <a:ea typeface="华文新魏"/>
                <a:cs typeface="宋体" pitchFamily="2" charset="-122"/>
              </a:rPr>
              <a:t>球囊扩张（抽吸导管）时间  </a:t>
            </a:r>
            <a:endParaRPr kumimoji="0" lang="zh-CN" altLang="en-US" sz="2800" b="1" i="0" u="none" strike="noStrike" cap="none" normalizeH="0" baseline="0" dirty="0" smtClean="0">
              <a:ln>
                <a:noFill/>
              </a:ln>
              <a:solidFill>
                <a:srgbClr val="0000FF"/>
              </a:solidFill>
              <a:effectLst/>
              <a:latin typeface="Arial" pitchFamily="34" charset="0"/>
              <a:ea typeface="华文新魏"/>
              <a:cs typeface="宋体"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428596" y="1500191"/>
            <a:ext cx="8215370" cy="4929205"/>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zh-CN" altLang="en-US" sz="3200" b="1" dirty="0" smtClean="0">
                <a:latin typeface="华文新魏" pitchFamily="2" charset="-122"/>
                <a:ea typeface="华文新魏" pitchFamily="2" charset="-122"/>
              </a:rPr>
              <a:t>数据库的溯源性</a:t>
            </a:r>
            <a:endParaRPr lang="en-US" altLang="zh-CN" sz="3200" b="1" dirty="0" smtClean="0">
              <a:latin typeface="华文新魏" pitchFamily="2" charset="-122"/>
              <a:ea typeface="华文新魏" pitchFamily="2" charset="-122"/>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zh-CN" altLang="en-US" sz="2400" b="1" dirty="0" smtClean="0">
              <a:latin typeface="华文新魏" pitchFamily="2" charset="-122"/>
              <a:ea typeface="华文新魏" pitchFamily="2" charset="-122"/>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
        <p:nvSpPr>
          <p:cNvPr id="38913" name="Rectangle 1"/>
          <p:cNvSpPr>
            <a:spLocks noChangeArrowheads="1"/>
          </p:cNvSpPr>
          <p:nvPr/>
        </p:nvSpPr>
        <p:spPr bwMode="auto">
          <a:xfrm>
            <a:off x="571472" y="2155820"/>
            <a:ext cx="814393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1813" algn="l" defTabSz="914400" rtl="0" eaLnBrk="1" fontAlgn="base" latinLnBrk="0" hangingPunct="1">
              <a:lnSpc>
                <a:spcPct val="100000"/>
              </a:lnSpc>
              <a:spcBef>
                <a:spcPts val="1200"/>
              </a:spcBef>
              <a:spcAft>
                <a:spcPct val="0"/>
              </a:spcAft>
              <a:buClrTx/>
              <a:buSzTx/>
              <a:tabLst/>
            </a:pPr>
            <a:r>
              <a:rPr kumimoji="0" lang="en-US" altLang="zh-CN" sz="2800" b="1" i="0" u="none" strike="noStrike" cap="none" normalizeH="0" baseline="0" dirty="0" smtClean="0">
                <a:ln>
                  <a:noFill/>
                </a:ln>
                <a:solidFill>
                  <a:schemeClr val="tx1"/>
                </a:solidFill>
                <a:effectLst/>
                <a:latin typeface="Tahoma" pitchFamily="34" charset="0"/>
                <a:ea typeface="华文新魏"/>
                <a:cs typeface="宋体" pitchFamily="2" charset="-122"/>
              </a:rPr>
              <a:t>1.</a:t>
            </a:r>
            <a:r>
              <a:rPr kumimoji="0" lang="zh-CN" altLang="en-US" sz="2800" b="1" i="0" u="none" strike="noStrike" cap="none" normalizeH="0" baseline="0" dirty="0" smtClean="0">
                <a:ln>
                  <a:noFill/>
                </a:ln>
                <a:solidFill>
                  <a:schemeClr val="tx1"/>
                </a:solidFill>
                <a:effectLst/>
                <a:latin typeface="Tahoma" pitchFamily="34" charset="0"/>
                <a:ea typeface="华文新魏"/>
                <a:cs typeface="宋体" pitchFamily="2" charset="-122"/>
              </a:rPr>
              <a:t>为每位急性胸痛患者及时建档，若不能直接录入数据库，应有伴随纸质版时间记录表</a:t>
            </a:r>
            <a:endParaRPr kumimoji="0" lang="en-US" altLang="zh-CN" sz="2800" b="1" i="0" u="none" strike="noStrike" cap="none" normalizeH="0" baseline="0" dirty="0" smtClean="0">
              <a:ln>
                <a:noFill/>
              </a:ln>
              <a:solidFill>
                <a:schemeClr val="tx1"/>
              </a:solidFill>
              <a:effectLst/>
              <a:latin typeface="Tahoma" pitchFamily="34" charset="0"/>
              <a:ea typeface="华文新魏"/>
              <a:cs typeface="宋体" pitchFamily="2" charset="-122"/>
            </a:endParaRPr>
          </a:p>
          <a:p>
            <a:pPr indent="531813" eaLnBrk="0" fontAlgn="base" hangingPunct="0">
              <a:spcBef>
                <a:spcPts val="1200"/>
              </a:spcBef>
              <a:spcAft>
                <a:spcPct val="0"/>
              </a:spcAft>
            </a:pPr>
            <a:r>
              <a:rPr kumimoji="0" lang="en-US" altLang="zh-CN" sz="2800" b="1" i="0" u="none" strike="noStrike" cap="none" normalizeH="0" baseline="0" dirty="0" smtClean="0">
                <a:ln>
                  <a:noFill/>
                </a:ln>
                <a:solidFill>
                  <a:schemeClr val="tx1"/>
                </a:solidFill>
                <a:effectLst/>
                <a:latin typeface="Tahoma" pitchFamily="34" charset="0"/>
                <a:ea typeface="华文新魏"/>
                <a:cs typeface="宋体" pitchFamily="2" charset="-122"/>
              </a:rPr>
              <a:t>2.</a:t>
            </a:r>
            <a:r>
              <a:rPr kumimoji="0" lang="zh-CN" altLang="en-US" sz="2800" b="1" i="0" u="none" strike="noStrike" cap="none" normalizeH="0" baseline="0" dirty="0" smtClean="0">
                <a:ln>
                  <a:noFill/>
                </a:ln>
                <a:solidFill>
                  <a:schemeClr val="tx1"/>
                </a:solidFill>
                <a:effectLst/>
                <a:latin typeface="Tahoma" pitchFamily="34" charset="0"/>
                <a:ea typeface="华文新魏"/>
                <a:cs typeface="宋体" pitchFamily="2" charset="-122"/>
              </a:rPr>
              <a:t>时间节点记录均要做到时钟统一，确保工作人员参照的时间以及设备显示时间是一</a:t>
            </a:r>
            <a:r>
              <a:rPr lang="zh-CN" altLang="en-US" sz="2800" b="1" dirty="0" smtClean="0">
                <a:latin typeface="Tahoma" pitchFamily="34" charset="0"/>
                <a:ea typeface="华文新魏"/>
                <a:cs typeface="宋体" pitchFamily="2" charset="-122"/>
              </a:rPr>
              <a:t>致的</a:t>
            </a:r>
            <a:endParaRPr kumimoji="0" lang="en-US" altLang="zh-CN" sz="2800" b="1" i="0" u="none" strike="noStrike" cap="none" normalizeH="0" baseline="0" dirty="0" smtClean="0">
              <a:ln>
                <a:noFill/>
              </a:ln>
              <a:solidFill>
                <a:schemeClr val="tx1"/>
              </a:solidFill>
              <a:effectLst/>
              <a:latin typeface="Tahoma" pitchFamily="34" charset="0"/>
              <a:ea typeface="华文新魏"/>
              <a:cs typeface="宋体" pitchFamily="2" charset="-122"/>
            </a:endParaRPr>
          </a:p>
          <a:p>
            <a:pPr marL="0" marR="0" lvl="0" indent="531813" algn="l" defTabSz="914400" rtl="0" eaLnBrk="0" fontAlgn="base" latinLnBrk="0" hangingPunct="0">
              <a:lnSpc>
                <a:spcPct val="100000"/>
              </a:lnSpc>
              <a:spcBef>
                <a:spcPts val="1200"/>
              </a:spcBef>
              <a:spcAft>
                <a:spcPct val="0"/>
              </a:spcAft>
              <a:buClrTx/>
              <a:buSzTx/>
              <a:buFontTx/>
              <a:buNone/>
              <a:tabLst/>
            </a:pPr>
            <a:r>
              <a:rPr lang="en-US" altLang="zh-CN" sz="2800" b="1" dirty="0" smtClean="0">
                <a:latin typeface="Tahoma" pitchFamily="34" charset="0"/>
                <a:ea typeface="华文新魏"/>
                <a:cs typeface="宋体" pitchFamily="2" charset="-122"/>
              </a:rPr>
              <a:t>3.</a:t>
            </a:r>
            <a:r>
              <a:rPr kumimoji="0" lang="zh-CN" altLang="en-US" sz="2800" b="1" i="0" u="none" strike="noStrike" cap="none" normalizeH="0" baseline="0" dirty="0" smtClean="0">
                <a:ln>
                  <a:noFill/>
                </a:ln>
                <a:solidFill>
                  <a:schemeClr val="tx1"/>
                </a:solidFill>
                <a:effectLst/>
                <a:latin typeface="Tahoma" pitchFamily="34" charset="0"/>
                <a:ea typeface="华文新魏"/>
                <a:cs typeface="宋体" pitchFamily="2" charset="-122"/>
              </a:rPr>
              <a:t>所有急性胸痛患者首次病程和入院记录中，应有从发病开始至关键救治时间节点的记录和描述，要尽可能精确到分钟</a:t>
            </a:r>
            <a:endParaRPr kumimoji="0" lang="zh-CN" altLang="en-US" sz="2800" b="1" i="0" u="none" strike="noStrike" cap="none" normalizeH="0" baseline="0" dirty="0" smtClean="0">
              <a:ln>
                <a:noFill/>
              </a:ln>
              <a:solidFill>
                <a:schemeClr val="tx1"/>
              </a:solidFill>
              <a:effectLst/>
              <a:latin typeface="Arial" pitchFamily="34" charset="0"/>
              <a:ea typeface="华文新魏"/>
              <a:cs typeface="宋体" pitchFamily="2"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642910" y="1428736"/>
            <a:ext cx="7715275" cy="4929205"/>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altLang="zh-CN" sz="2400" b="1" dirty="0" smtClean="0">
                <a:latin typeface="华文新魏" pitchFamily="2" charset="-122"/>
                <a:ea typeface="华文新魏" pitchFamily="2" charset="-122"/>
              </a:rPr>
              <a:t>  </a:t>
            </a:r>
            <a:r>
              <a:rPr lang="zh-CN" altLang="en-US" sz="3200" b="1" dirty="0" smtClean="0">
                <a:latin typeface="华文新魏" pitchFamily="2" charset="-122"/>
                <a:ea typeface="华文新魏" pitchFamily="2" charset="-122"/>
              </a:rPr>
              <a:t>数据库的溯源性</a:t>
            </a:r>
            <a:endParaRPr lang="en-US" altLang="zh-CN" sz="3200" b="1" dirty="0" smtClean="0">
              <a:latin typeface="华文新魏" pitchFamily="2" charset="-122"/>
              <a:ea typeface="华文新魏" pitchFamily="2" charset="-122"/>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zh-CN" altLang="en-US" sz="2400" b="1" dirty="0" smtClean="0">
              <a:latin typeface="华文新魏" pitchFamily="2" charset="-122"/>
              <a:ea typeface="华文新魏" pitchFamily="2" charset="-122"/>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基本条件与资质</a:t>
            </a:r>
            <a:endParaRPr lang="en-US" altLang="zh-CN" sz="3200" b="1" dirty="0" smtClean="0">
              <a:solidFill>
                <a:schemeClr val="bg1"/>
              </a:solidFill>
              <a:latin typeface="华文新魏" pitchFamily="2" charset="-122"/>
              <a:ea typeface="华文新魏" pitchFamily="2" charset="-122"/>
            </a:endParaRPr>
          </a:p>
        </p:txBody>
      </p:sp>
      <p:sp>
        <p:nvSpPr>
          <p:cNvPr id="39937" name="Rectangle 1"/>
          <p:cNvSpPr>
            <a:spLocks noChangeArrowheads="1"/>
          </p:cNvSpPr>
          <p:nvPr/>
        </p:nvSpPr>
        <p:spPr bwMode="auto">
          <a:xfrm>
            <a:off x="785786" y="2214554"/>
            <a:ext cx="6929486"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1813" algn="l" defTabSz="914400" rtl="0" eaLnBrk="1" fontAlgn="base" latinLnBrk="0" hangingPunct="1">
              <a:lnSpc>
                <a:spcPct val="100000"/>
              </a:lnSpc>
              <a:spcBef>
                <a:spcPts val="12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rPr>
              <a:t>4 </a:t>
            </a:r>
            <a:r>
              <a:rPr kumimoji="0" lang="zh-CN" altLang="en-US" sz="2400" b="1" i="0" u="none" strike="noStrike" cap="none" normalizeH="0" baseline="0" dirty="0" smtClean="0">
                <a:ln>
                  <a:noFill/>
                </a:ln>
                <a:solidFill>
                  <a:schemeClr val="tx1"/>
                </a:solidFill>
                <a:effectLst/>
                <a:latin typeface="Tahoma" pitchFamily="34" charset="0"/>
                <a:ea typeface="华文新魏"/>
                <a:cs typeface="宋体" pitchFamily="2" charset="-122"/>
              </a:rPr>
              <a:t>急诊</a:t>
            </a:r>
            <a:r>
              <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rPr>
              <a:t>PCI</a:t>
            </a:r>
            <a:r>
              <a:rPr kumimoji="0" lang="zh-CN" altLang="en-US" sz="2400" b="1" i="0" u="none" strike="noStrike" cap="none" normalizeH="0" baseline="0" dirty="0" smtClean="0">
                <a:ln>
                  <a:noFill/>
                </a:ln>
                <a:solidFill>
                  <a:schemeClr val="tx1"/>
                </a:solidFill>
                <a:effectLst/>
                <a:latin typeface="Tahoma" pitchFamily="34" charset="0"/>
                <a:ea typeface="华文新魏"/>
                <a:cs typeface="宋体" pitchFamily="2" charset="-122"/>
              </a:rPr>
              <a:t>或溶栓患者的知情同意书的谈话时间和签署时间均要精确到分钟。</a:t>
            </a:r>
            <a:endPar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endParaRPr>
          </a:p>
          <a:p>
            <a:pPr marL="0" marR="0" lvl="0" indent="531813" algn="l" defTabSz="914400" rtl="0" eaLnBrk="0" fontAlgn="base" latinLnBrk="0" hangingPunct="0">
              <a:lnSpc>
                <a:spcPct val="100000"/>
              </a:lnSpc>
              <a:spcBef>
                <a:spcPts val="12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rPr>
              <a:t>5 </a:t>
            </a:r>
            <a:r>
              <a:rPr kumimoji="0" lang="zh-CN" altLang="en-US" sz="2400" b="1" i="0" u="none" strike="noStrike" cap="none" normalizeH="0" baseline="0" dirty="0" smtClean="0">
                <a:ln>
                  <a:noFill/>
                </a:ln>
                <a:solidFill>
                  <a:schemeClr val="tx1"/>
                </a:solidFill>
                <a:effectLst/>
                <a:latin typeface="Tahoma" pitchFamily="34" charset="0"/>
                <a:ea typeface="华文新魏"/>
                <a:cs typeface="宋体" pitchFamily="2" charset="-122"/>
              </a:rPr>
              <a:t>所有急性胸痛患者的首份心电图应有心电图记录时间并应上传云平台。</a:t>
            </a:r>
            <a:endPar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endParaRPr>
          </a:p>
          <a:p>
            <a:pPr marL="0" marR="0" lvl="0" indent="531813" algn="l" defTabSz="914400" rtl="0" eaLnBrk="0" fontAlgn="base" latinLnBrk="0" hangingPunct="0">
              <a:lnSpc>
                <a:spcPct val="100000"/>
              </a:lnSpc>
              <a:spcBef>
                <a:spcPts val="12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rPr>
              <a:t>6</a:t>
            </a:r>
            <a:r>
              <a:rPr kumimoji="0" lang="zh-CN" altLang="en-US" sz="2400" b="1" i="0" u="none" strike="noStrike" cap="none" normalizeH="0" baseline="0" dirty="0" smtClean="0">
                <a:ln>
                  <a:noFill/>
                </a:ln>
                <a:solidFill>
                  <a:schemeClr val="tx1"/>
                </a:solidFill>
                <a:effectLst/>
                <a:latin typeface="Tahoma" pitchFamily="34" charset="0"/>
                <a:ea typeface="华文新魏"/>
                <a:cs typeface="宋体" pitchFamily="2" charset="-122"/>
              </a:rPr>
              <a:t>肌钙蛋白检验报告单上应有可核查的抽血及获取报告时间。</a:t>
            </a:r>
            <a:endPar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endParaRPr>
          </a:p>
          <a:p>
            <a:pPr marL="0" marR="0" lvl="0" indent="531813" algn="l" defTabSz="914400" rtl="0" eaLnBrk="0" fontAlgn="base" latinLnBrk="0" hangingPunct="0">
              <a:lnSpc>
                <a:spcPct val="100000"/>
              </a:lnSpc>
              <a:spcBef>
                <a:spcPts val="12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rPr>
              <a:t>7</a:t>
            </a:r>
            <a:r>
              <a:rPr kumimoji="0" lang="zh-CN" altLang="en-US" sz="2400" b="1" i="0" u="none" strike="noStrike" cap="none" normalizeH="0" baseline="0" dirty="0" smtClean="0">
                <a:ln>
                  <a:noFill/>
                </a:ln>
                <a:solidFill>
                  <a:schemeClr val="tx1"/>
                </a:solidFill>
                <a:effectLst/>
                <a:latin typeface="Tahoma" pitchFamily="34" charset="0"/>
                <a:ea typeface="华文新魏"/>
                <a:cs typeface="宋体" pitchFamily="2" charset="-122"/>
              </a:rPr>
              <a:t>对于急诊</a:t>
            </a:r>
            <a:r>
              <a:rPr kumimoji="0" lang="en-US" altLang="zh-CN" sz="2400" b="1" i="0" u="none" strike="noStrike" cap="none" normalizeH="0" baseline="0" dirty="0" smtClean="0">
                <a:ln>
                  <a:noFill/>
                </a:ln>
                <a:solidFill>
                  <a:schemeClr val="tx1"/>
                </a:solidFill>
                <a:effectLst/>
                <a:latin typeface="Tahoma" pitchFamily="34" charset="0"/>
                <a:ea typeface="华文新魏"/>
                <a:cs typeface="宋体" pitchFamily="2" charset="-122"/>
              </a:rPr>
              <a:t>PCI</a:t>
            </a:r>
            <a:r>
              <a:rPr kumimoji="0" lang="zh-CN" altLang="en-US" sz="2400" b="1" i="0" u="none" strike="noStrike" cap="none" normalizeH="0" baseline="0" dirty="0" smtClean="0">
                <a:ln>
                  <a:noFill/>
                </a:ln>
                <a:solidFill>
                  <a:schemeClr val="tx1"/>
                </a:solidFill>
                <a:effectLst/>
                <a:latin typeface="Tahoma" pitchFamily="34" charset="0"/>
                <a:ea typeface="华文新魏"/>
                <a:cs typeface="宋体" pitchFamily="2" charset="-122"/>
              </a:rPr>
              <a:t>患者，导管室登记本中应有患者到达及球囊扩张等关键节点的时间记录，并应精确到分钟。</a:t>
            </a:r>
            <a:endParaRPr kumimoji="0" lang="zh-CN" altLang="en-US" sz="2400" b="1" i="0" u="none" strike="noStrike" cap="none" normalizeH="0" baseline="0" dirty="0" smtClean="0">
              <a:ln>
                <a:noFill/>
              </a:ln>
              <a:solidFill>
                <a:schemeClr val="tx1"/>
              </a:solidFill>
              <a:effectLst/>
              <a:latin typeface="Arial" pitchFamily="34" charset="0"/>
              <a:ea typeface="华文新魏"/>
              <a:cs typeface="宋体"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胸痛中心建设流程图.jpg"/>
          <p:cNvPicPr>
            <a:picLocks noChangeAspect="1"/>
          </p:cNvPicPr>
          <p:nvPr/>
        </p:nvPicPr>
        <p:blipFill>
          <a:blip r:embed="rId2"/>
          <a:stretch>
            <a:fillRect/>
          </a:stretch>
        </p:blipFill>
        <p:spPr>
          <a:xfrm>
            <a:off x="1643042" y="0"/>
            <a:ext cx="7500990" cy="6858000"/>
          </a:xfrm>
          <a:prstGeom prst="rect">
            <a:avLst/>
          </a:prstGeom>
        </p:spPr>
      </p:pic>
      <p:pic>
        <p:nvPicPr>
          <p:cNvPr id="4" name="图片 3"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8" name="Rectangle 2"/>
          <p:cNvSpPr txBox="1">
            <a:spLocks noChangeArrowheads="1"/>
          </p:cNvSpPr>
          <p:nvPr/>
        </p:nvSpPr>
        <p:spPr bwMode="auto">
          <a:xfrm>
            <a:off x="714348" y="3071810"/>
            <a:ext cx="7600950" cy="955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rPr>
              <a:t>要素二</a:t>
            </a:r>
            <a:endParaRPr kumimoji="0" lang="en-US" altLang="zh-CN"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rPr>
              <a:t>  </a:t>
            </a:r>
            <a:endParaRPr kumimoji="0" lang="en-US" altLang="zh-CN"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rPr>
              <a:t>院前急救系统</a:t>
            </a:r>
            <a:endParaRPr kumimoji="0" lang="en-US" altLang="zh-CN"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rPr>
              <a:t>与院内绿色通道的整合</a:t>
            </a:r>
            <a:endParaRPr kumimoji="0" lang="en-US" altLang="zh-CN" sz="48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7" name="Rectangle 3"/>
          <p:cNvSpPr txBox="1">
            <a:spLocks noChangeArrowheads="1"/>
          </p:cNvSpPr>
          <p:nvPr/>
        </p:nvSpPr>
        <p:spPr>
          <a:xfrm>
            <a:off x="500034" y="1357298"/>
            <a:ext cx="8358246" cy="5214974"/>
          </a:xfrm>
          <a:prstGeom prst="rect">
            <a:avLst/>
          </a:prstGeom>
          <a:ln w="38100">
            <a:solidFill>
              <a:srgbClr val="FF0000"/>
            </a:solidFill>
          </a:ln>
        </p:spPr>
        <p:txBody>
          <a:bodyPr vert="horz" lIns="91440" tIns="45720" rIns="91440" bIns="45720" rtlCol="0">
            <a:noAutofit/>
          </a:bodyPr>
          <a:lstStyle/>
          <a:p>
            <a:pPr marL="342900" indent="-342900">
              <a:spcBef>
                <a:spcPts val="1200"/>
              </a:spcBef>
              <a:buFont typeface="Arial" pitchFamily="34" charset="0"/>
              <a:buChar char="•"/>
              <a:defRPr/>
            </a:pPr>
            <a:r>
              <a:rPr lang="zh-CN" altLang="en-US" sz="3200" b="1" dirty="0" smtClean="0">
                <a:latin typeface="华文新魏" pitchFamily="2" charset="-122"/>
                <a:ea typeface="华文新魏" pitchFamily="2" charset="-122"/>
              </a:rPr>
              <a:t>胸痛中心必须与院前急救系统建立紧密合作机制，必须满足以下全部五项内容</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a:t>
            </a:r>
          </a:p>
          <a:p>
            <a:pPr marL="742950" lvl="1" indent="-285750">
              <a:spcBef>
                <a:spcPts val="1200"/>
              </a:spcBef>
              <a:buFont typeface="Arial" pitchFamily="34" charset="0"/>
              <a:buChar char="–"/>
              <a:defRPr/>
            </a:pPr>
            <a:r>
              <a:rPr lang="zh-CN" altLang="zh-CN" sz="2400" b="1" dirty="0" smtClean="0">
                <a:latin typeface="华文新魏" pitchFamily="2" charset="-122"/>
                <a:ea typeface="华文新魏" pitchFamily="2" charset="-122"/>
              </a:rPr>
              <a:t>医院应与院前急救系统签署合作协议</a:t>
            </a:r>
            <a:endParaRPr lang="en-US" altLang="zh-CN" sz="2400" b="1" dirty="0" smtClean="0">
              <a:latin typeface="华文新魏" pitchFamily="2" charset="-122"/>
              <a:ea typeface="华文新魏" pitchFamily="2" charset="-122"/>
            </a:endParaRPr>
          </a:p>
          <a:p>
            <a:pPr marL="742950" lvl="1" indent="-285750">
              <a:spcBef>
                <a:spcPts val="1200"/>
              </a:spcBef>
              <a:buFont typeface="Arial" pitchFamily="34" charset="0"/>
              <a:buChar char="–"/>
              <a:defRPr/>
            </a:pPr>
            <a:r>
              <a:rPr lang="zh-CN" altLang="zh-CN" sz="2400" b="1" dirty="0" smtClean="0">
                <a:latin typeface="华文新魏" pitchFamily="2" charset="-122"/>
                <a:ea typeface="华文新魏" pitchFamily="2" charset="-122"/>
              </a:rPr>
              <a:t>院前急救系统与院内绿色通道之间建立了一键启动机制</a:t>
            </a:r>
            <a:endParaRPr lang="en-US" altLang="zh-CN" sz="2400" b="1" dirty="0" smtClean="0">
              <a:latin typeface="华文新魏" pitchFamily="2" charset="-122"/>
              <a:ea typeface="华文新魏" pitchFamily="2" charset="-122"/>
            </a:endParaRPr>
          </a:p>
          <a:p>
            <a:pPr marL="742950" lvl="1" indent="-285750">
              <a:spcBef>
                <a:spcPts val="1200"/>
              </a:spcBef>
              <a:buFont typeface="Arial" pitchFamily="34" charset="0"/>
              <a:buChar char="–"/>
              <a:defRPr/>
            </a:pPr>
            <a:r>
              <a:rPr lang="zh-CN" altLang="zh-CN" sz="2400" b="1" dirty="0" smtClean="0">
                <a:latin typeface="华文新魏" pitchFamily="2" charset="-122"/>
                <a:ea typeface="华文新魏" pitchFamily="2" charset="-122"/>
              </a:rPr>
              <a:t>针对院前急救系统</a:t>
            </a:r>
            <a:r>
              <a:rPr lang="zh-CN" altLang="en-US" sz="2400" b="1" dirty="0" smtClean="0">
                <a:latin typeface="华文新魏" pitchFamily="2" charset="-122"/>
                <a:ea typeface="华文新魏" pitchFamily="2" charset="-122"/>
              </a:rPr>
              <a:t>的</a:t>
            </a:r>
            <a:r>
              <a:rPr lang="zh-CN" altLang="zh-CN" sz="2400" b="1" dirty="0" smtClean="0">
                <a:latin typeface="华文新魏" pitchFamily="2" charset="-122"/>
                <a:ea typeface="华文新魏" pitchFamily="2" charset="-122"/>
              </a:rPr>
              <a:t>培训计划，并有实施记录</a:t>
            </a:r>
            <a:endParaRPr lang="en-US" altLang="zh-CN" sz="2400" b="1" dirty="0" smtClean="0">
              <a:latin typeface="华文新魏" pitchFamily="2" charset="-122"/>
              <a:ea typeface="华文新魏" pitchFamily="2" charset="-122"/>
            </a:endParaRPr>
          </a:p>
          <a:p>
            <a:pPr marL="742950" lvl="1" indent="-285750">
              <a:spcBef>
                <a:spcPts val="1200"/>
              </a:spcBef>
              <a:buFont typeface="Arial" pitchFamily="34" charset="0"/>
              <a:buChar char="–"/>
              <a:defRPr/>
            </a:pPr>
            <a:r>
              <a:rPr lang="zh-CN" altLang="zh-CN" sz="2400" b="1" dirty="0" smtClean="0">
                <a:latin typeface="华文新魏" pitchFamily="2" charset="-122"/>
                <a:ea typeface="华文新魏" pitchFamily="2" charset="-122"/>
              </a:rPr>
              <a:t>胸痛中心与院前急救系统共同制订从发病现场将急性胸痛患者转送至胸痛中心的急救预案</a:t>
            </a:r>
            <a:r>
              <a:rPr lang="zh-CN" altLang="en-US" sz="2400" b="1" dirty="0" smtClean="0">
                <a:latin typeface="华文新魏" pitchFamily="2" charset="-122"/>
                <a:ea typeface="华文新魏" pitchFamily="2" charset="-122"/>
              </a:rPr>
              <a:t>并进行演练</a:t>
            </a:r>
            <a:endParaRPr lang="en-US" altLang="zh-CN" sz="2400" b="1" dirty="0" smtClean="0">
              <a:latin typeface="华文新魏" pitchFamily="2" charset="-122"/>
              <a:ea typeface="华文新魏" pitchFamily="2" charset="-122"/>
            </a:endParaRPr>
          </a:p>
          <a:p>
            <a:pPr marL="742950" lvl="1" indent="-285750">
              <a:spcBef>
                <a:spcPts val="1200"/>
              </a:spcBef>
              <a:buFont typeface="Arial" pitchFamily="34" charset="0"/>
              <a:buChar char="–"/>
              <a:defRPr/>
            </a:pPr>
            <a:r>
              <a:rPr lang="zh-CN" altLang="zh-CN" sz="2400" b="1" dirty="0" smtClean="0">
                <a:latin typeface="华文新魏" pitchFamily="2" charset="-122"/>
                <a:ea typeface="华文新魏" pitchFamily="2" charset="-122"/>
              </a:rPr>
              <a:t>院前急救系统参与胸痛中心的联合例会和典型病例讨论会，至少每半年参加一次上述会议，共同分析实际工作中存在的问题、制订改进措施</a:t>
            </a:r>
            <a:endParaRPr kumimoji="0" lang="zh-CN" altLang="en-US" sz="2400" b="1" i="0" u="none" strike="noStrike" kern="1200" cap="none" spc="0" normalizeH="0" baseline="0" noProof="0" dirty="0">
              <a:ln>
                <a:noFill/>
              </a:ln>
              <a:solidFill>
                <a:schemeClr val="tx1"/>
              </a:solidFill>
              <a:effectLst/>
              <a:uLnTx/>
              <a:uFillTx/>
              <a:latin typeface="华文新魏" pitchFamily="2" charset="-122"/>
              <a:ea typeface="华文新魏" pitchFamily="2" charset="-122"/>
            </a:endParaRPr>
          </a:p>
        </p:txBody>
      </p:sp>
      <p:sp>
        <p:nvSpPr>
          <p:cNvPr id="9" name="Rectangle 2"/>
          <p:cNvSpPr>
            <a:spLocks noGrp="1" noChangeArrowheads="1"/>
          </p:cNvSpPr>
          <p:nvPr>
            <p:ph type="title"/>
          </p:nvPr>
        </p:nvSpPr>
        <p:spPr>
          <a:xfrm>
            <a:off x="4143372" y="214291"/>
            <a:ext cx="4643470" cy="857255"/>
          </a:xfrm>
        </p:spPr>
        <p:txBody>
          <a:bodyPr>
            <a:normAutofit fontScale="90000"/>
          </a:bodyPr>
          <a:lstStyle/>
          <a:p>
            <a:r>
              <a:rPr lang="en-US" altLang="zh-CN" sz="3200" b="1" dirty="0" smtClean="0">
                <a:solidFill>
                  <a:schemeClr val="bg1"/>
                </a:solidFill>
                <a:latin typeface="华文新魏" pitchFamily="2" charset="-122"/>
                <a:ea typeface="华文新魏" pitchFamily="2" charset="-122"/>
              </a:rPr>
              <a:t>EMS</a:t>
            </a:r>
            <a:r>
              <a:rPr lang="zh-CN" altLang="en-US" sz="3200" b="1" dirty="0" smtClean="0">
                <a:solidFill>
                  <a:schemeClr val="bg1"/>
                </a:solidFill>
                <a:latin typeface="华文新魏" pitchFamily="2" charset="-122"/>
                <a:ea typeface="华文新魏" pitchFamily="2" charset="-122"/>
              </a:rPr>
              <a:t>与院内绿色通道的整合</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7" name="Rectangle 3"/>
          <p:cNvSpPr txBox="1">
            <a:spLocks noChangeArrowheads="1"/>
          </p:cNvSpPr>
          <p:nvPr/>
        </p:nvSpPr>
        <p:spPr>
          <a:xfrm>
            <a:off x="785786" y="1428736"/>
            <a:ext cx="7715275" cy="5000643"/>
          </a:xfrm>
          <a:prstGeom prst="rect">
            <a:avLst/>
          </a:prstGeom>
          <a:ln w="38100">
            <a:solidFill>
              <a:srgbClr val="FF0000"/>
            </a:solidFill>
          </a:ln>
        </p:spPr>
        <p:txBody>
          <a:bodyPr vert="horz" lIns="91440" tIns="45720" rIns="91440" bIns="45720" rtlCol="0">
            <a:normAutofit/>
          </a:bodyPr>
          <a:lstStyle/>
          <a:p>
            <a:pPr marL="342900" lvl="0" indent="-342900">
              <a:spcBef>
                <a:spcPct val="20000"/>
              </a:spcBef>
              <a:defRPr/>
            </a:pPr>
            <a:r>
              <a:rPr lang="zh-CN" altLang="zh-CN" sz="2800" b="1" dirty="0" smtClean="0">
                <a:latin typeface="华文新魏" pitchFamily="2" charset="-122"/>
                <a:ea typeface="华文新魏" pitchFamily="2" charset="-122"/>
              </a:rPr>
              <a:t>胸痛中心与院前急救系统的合作提高了急性胸痛的院前救治能力，至少满足</a:t>
            </a:r>
            <a:r>
              <a:rPr lang="en-US" altLang="zh-CN" sz="2800" b="1" dirty="0" smtClean="0">
                <a:latin typeface="华文新魏" pitchFamily="2" charset="-122"/>
                <a:ea typeface="华文新魏" pitchFamily="2" charset="-122"/>
              </a:rPr>
              <a:t>5</a:t>
            </a:r>
            <a:r>
              <a:rPr lang="zh-CN" altLang="zh-CN" sz="2800" b="1" dirty="0" smtClean="0">
                <a:latin typeface="华文新魏" pitchFamily="2" charset="-122"/>
                <a:ea typeface="华文新魏" pitchFamily="2" charset="-122"/>
              </a:rPr>
              <a:t>项：</a:t>
            </a:r>
            <a:r>
              <a:rPr lang="en-US" altLang="zh-CN" sz="2800" b="1" dirty="0" smtClean="0">
                <a:latin typeface="华文新魏" pitchFamily="2" charset="-122"/>
                <a:ea typeface="华文新魏" pitchFamily="2" charset="-122"/>
              </a:rPr>
              <a:t> </a:t>
            </a:r>
            <a:endParaRPr lang="zh-CN" altLang="zh-CN" sz="2800" b="1" dirty="0" smtClean="0">
              <a:latin typeface="华文新魏" pitchFamily="2" charset="-122"/>
              <a:ea typeface="华文新魏" pitchFamily="2" charset="-122"/>
            </a:endParaRPr>
          </a:p>
        </p:txBody>
      </p:sp>
      <p:sp>
        <p:nvSpPr>
          <p:cNvPr id="9" name="Rectangle 2"/>
          <p:cNvSpPr>
            <a:spLocks noGrp="1" noChangeArrowheads="1"/>
          </p:cNvSpPr>
          <p:nvPr>
            <p:ph type="title"/>
          </p:nvPr>
        </p:nvSpPr>
        <p:spPr>
          <a:xfrm>
            <a:off x="4143372" y="214291"/>
            <a:ext cx="4643470" cy="857255"/>
          </a:xfrm>
        </p:spPr>
        <p:txBody>
          <a:bodyPr>
            <a:normAutofit fontScale="90000"/>
          </a:bodyPr>
          <a:lstStyle/>
          <a:p>
            <a:r>
              <a:rPr lang="en-US" altLang="zh-CN" sz="3200" b="1" dirty="0" smtClean="0">
                <a:solidFill>
                  <a:schemeClr val="bg1"/>
                </a:solidFill>
                <a:latin typeface="华文新魏" pitchFamily="2" charset="-122"/>
                <a:ea typeface="华文新魏" pitchFamily="2" charset="-122"/>
              </a:rPr>
              <a:t>EMS</a:t>
            </a:r>
            <a:r>
              <a:rPr lang="zh-CN" altLang="en-US" sz="3200" b="1" dirty="0" smtClean="0">
                <a:solidFill>
                  <a:schemeClr val="bg1"/>
                </a:solidFill>
                <a:latin typeface="华文新魏" pitchFamily="2" charset="-122"/>
                <a:ea typeface="华文新魏" pitchFamily="2" charset="-122"/>
              </a:rPr>
              <a:t>与院内绿色通道的整合</a:t>
            </a:r>
            <a:endParaRPr lang="en-US" altLang="zh-CN" sz="3200" b="1" dirty="0" smtClean="0">
              <a:solidFill>
                <a:schemeClr val="bg1"/>
              </a:solidFill>
              <a:latin typeface="华文新魏" pitchFamily="2" charset="-122"/>
              <a:ea typeface="华文新魏" pitchFamily="2" charset="-122"/>
            </a:endParaRPr>
          </a:p>
        </p:txBody>
      </p:sp>
      <p:sp>
        <p:nvSpPr>
          <p:cNvPr id="11265" name="Rectangle 1"/>
          <p:cNvSpPr>
            <a:spLocks noChangeArrowheads="1"/>
          </p:cNvSpPr>
          <p:nvPr/>
        </p:nvSpPr>
        <p:spPr bwMode="auto">
          <a:xfrm>
            <a:off x="1000100" y="2428868"/>
            <a:ext cx="7358082"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ts val="1200"/>
              </a:spcBef>
              <a:spcAft>
                <a:spcPct val="0"/>
              </a:spcAft>
              <a:buClrTx/>
              <a:buSzTx/>
              <a:buFontTx/>
              <a:buNone/>
              <a:tabLst/>
            </a:pP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1. 120</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调度人员能够熟练掌握胸痛急救常识，能指导呼救者进行正确的自救和互救</a:t>
            </a:r>
            <a:endParaRPr kumimoji="0" lang="zh-CN" altLang="en-US" sz="2400" b="1" i="0" u="none" strike="noStrike" cap="none" normalizeH="0" baseline="0" dirty="0" smtClean="0">
              <a:ln>
                <a:noFill/>
              </a:ln>
              <a:solidFill>
                <a:schemeClr val="tx1"/>
              </a:solidFill>
              <a:effectLst/>
              <a:latin typeface="Arial" pitchFamily="34" charset="0"/>
              <a:ea typeface="华文新魏"/>
              <a:cs typeface="宋体" pitchFamily="2" charset="-122"/>
            </a:endParaRPr>
          </a:p>
          <a:p>
            <a:pPr marL="0" marR="0" lvl="0" indent="304800" algn="l" defTabSz="914400" rtl="0" eaLnBrk="0" fontAlgn="base" latinLnBrk="0" hangingPunct="0">
              <a:lnSpc>
                <a:spcPct val="100000"/>
              </a:lnSpc>
              <a:spcBef>
                <a:spcPts val="1200"/>
              </a:spcBef>
              <a:spcAft>
                <a:spcPct val="0"/>
              </a:spcAft>
              <a:buClrTx/>
              <a:buSzTx/>
              <a:buFontTx/>
              <a:buNone/>
              <a:tabLst/>
            </a:pP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2. 120</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人员能在</a:t>
            </a: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FMC</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后</a:t>
            </a: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10</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分钟内完成</a:t>
            </a:r>
            <a:r>
              <a:rPr lang="zh-CN" altLang="en-US" sz="2400" b="1" dirty="0" smtClean="0">
                <a:solidFill>
                  <a:srgbClr val="111111"/>
                </a:solidFill>
                <a:latin typeface="Tahoma" pitchFamily="34" charset="0"/>
                <a:ea typeface="华文新魏"/>
                <a:cs typeface="宋体" pitchFamily="2" charset="-122"/>
              </a:rPr>
              <a:t>首份</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心电图记录，并能识别</a:t>
            </a: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STEMI</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的典型心电图表现</a:t>
            </a:r>
            <a:endParaRPr kumimoji="0" lang="zh-CN" altLang="en-US" sz="2400" b="1" i="0" u="none" strike="noStrike" cap="none" normalizeH="0" baseline="0" dirty="0" smtClean="0">
              <a:ln>
                <a:noFill/>
              </a:ln>
              <a:solidFill>
                <a:schemeClr val="tx1"/>
              </a:solidFill>
              <a:effectLst/>
              <a:latin typeface="Arial" pitchFamily="34" charset="0"/>
              <a:ea typeface="华文新魏"/>
              <a:cs typeface="宋体" pitchFamily="2" charset="-122"/>
            </a:endParaRPr>
          </a:p>
          <a:p>
            <a:pPr marL="0" marR="0" lvl="0" indent="304800" algn="l" defTabSz="914400" rtl="0" eaLnBrk="0" fontAlgn="base" latinLnBrk="0" hangingPunct="0">
              <a:lnSpc>
                <a:spcPct val="100000"/>
              </a:lnSpc>
              <a:spcBef>
                <a:spcPts val="1200"/>
              </a:spcBef>
              <a:spcAft>
                <a:spcPct val="0"/>
              </a:spcAft>
              <a:buClrTx/>
              <a:buSzTx/>
              <a:buFontTx/>
              <a:buNone/>
              <a:tabLst/>
            </a:pP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3. 120</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人员熟悉胸痛中心院内绿色通道的联络机制，能在完成首份心电图后</a:t>
            </a: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10</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分钟内将心电图传输给院内具有决策能力的医生。</a:t>
            </a:r>
            <a:endParaRPr kumimoji="0" lang="zh-CN" altLang="en-US" sz="2400" b="1" i="0" u="none" strike="noStrike" cap="none" normalizeH="0" baseline="0" dirty="0" smtClean="0">
              <a:ln>
                <a:noFill/>
              </a:ln>
              <a:solidFill>
                <a:schemeClr val="tx1"/>
              </a:solidFill>
              <a:effectLst/>
              <a:latin typeface="Arial" pitchFamily="34" charset="0"/>
              <a:ea typeface="华文新魏"/>
              <a:cs typeface="宋体" pitchFamily="2" charset="-122"/>
            </a:endParaRPr>
          </a:p>
          <a:p>
            <a:pPr marL="0" marR="0" lvl="0" indent="304800" algn="l" defTabSz="914400" rtl="0" eaLnBrk="0" fontAlgn="base" latinLnBrk="0" hangingPunct="0">
              <a:lnSpc>
                <a:spcPct val="100000"/>
              </a:lnSpc>
              <a:spcBef>
                <a:spcPts val="1200"/>
              </a:spcBef>
              <a:spcAft>
                <a:spcPct val="0"/>
              </a:spcAft>
              <a:buClrTx/>
              <a:buSzTx/>
              <a:buFontTx/>
              <a:buNone/>
              <a:tabLst/>
            </a:pP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4. </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对于首份心电图诊断为</a:t>
            </a:r>
            <a:r>
              <a:rPr kumimoji="0" lang="en-US" altLang="zh-CN" sz="2400" b="1" i="0" u="none" strike="noStrike" cap="none" normalizeH="0" baseline="0" dirty="0" smtClean="0">
                <a:ln>
                  <a:noFill/>
                </a:ln>
                <a:solidFill>
                  <a:srgbClr val="111111"/>
                </a:solidFill>
                <a:effectLst/>
                <a:latin typeface="Tahoma" pitchFamily="34" charset="0"/>
                <a:ea typeface="华文新魏"/>
                <a:cs typeface="宋体" pitchFamily="2" charset="-122"/>
              </a:rPr>
              <a:t>STEMI</a:t>
            </a:r>
            <a:r>
              <a:rPr kumimoji="0" lang="zh-CN" altLang="en-US" sz="2400" b="1" i="0" u="none" strike="noStrike" cap="none" normalizeH="0" baseline="0" dirty="0" smtClean="0">
                <a:ln>
                  <a:noFill/>
                </a:ln>
                <a:solidFill>
                  <a:srgbClr val="111111"/>
                </a:solidFill>
                <a:effectLst/>
                <a:latin typeface="Tahoma" pitchFamily="34" charset="0"/>
                <a:ea typeface="华文新魏"/>
                <a:cs typeface="宋体" pitchFamily="2" charset="-122"/>
              </a:rPr>
              <a:t>的患者，院前急救系统能将患者绕行急诊室直接送入导管室。</a:t>
            </a:r>
            <a:endParaRPr kumimoji="0" lang="zh-CN" altLang="en-US" sz="2400" b="1" i="0" u="none" strike="noStrike" cap="none" normalizeH="0" baseline="0" dirty="0" smtClean="0">
              <a:ln>
                <a:noFill/>
              </a:ln>
              <a:solidFill>
                <a:schemeClr val="tx1"/>
              </a:solidFill>
              <a:effectLst/>
              <a:latin typeface="Arial" pitchFamily="34" charset="0"/>
              <a:ea typeface="华文新魏"/>
              <a:cs typeface="宋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7" name="Rectangle 3"/>
          <p:cNvSpPr txBox="1">
            <a:spLocks noChangeArrowheads="1"/>
          </p:cNvSpPr>
          <p:nvPr/>
        </p:nvSpPr>
        <p:spPr>
          <a:xfrm>
            <a:off x="785786" y="1428736"/>
            <a:ext cx="7715275" cy="5072098"/>
          </a:xfrm>
          <a:prstGeom prst="rect">
            <a:avLst/>
          </a:prstGeom>
          <a:ln w="38100">
            <a:solidFill>
              <a:srgbClr val="FF0000"/>
            </a:solidFill>
          </a:ln>
        </p:spPr>
        <p:txBody>
          <a:bodyPr vert="horz" lIns="91440" tIns="45720" rIns="91440" bIns="45720" rtlCol="0">
            <a:normAutofit/>
          </a:bodyPr>
          <a:lstStyle/>
          <a:p>
            <a:pPr marL="342900" lvl="0" indent="-342900">
              <a:spcBef>
                <a:spcPct val="20000"/>
              </a:spcBef>
              <a:defRPr/>
            </a:pPr>
            <a:r>
              <a:rPr lang="zh-CN" altLang="zh-CN" sz="2800" b="1" dirty="0" smtClean="0">
                <a:latin typeface="华文新魏" pitchFamily="2" charset="-122"/>
                <a:ea typeface="华文新魏" pitchFamily="2" charset="-122"/>
              </a:rPr>
              <a:t>胸痛中心与院前急救系统的合作提高了急性胸痛的院前救治能力，至少满足</a:t>
            </a:r>
            <a:r>
              <a:rPr lang="en-US" altLang="zh-CN" sz="2800" b="1" dirty="0" smtClean="0">
                <a:latin typeface="华文新魏" pitchFamily="2" charset="-122"/>
                <a:ea typeface="华文新魏" pitchFamily="2" charset="-122"/>
              </a:rPr>
              <a:t>5</a:t>
            </a:r>
            <a:r>
              <a:rPr lang="zh-CN" altLang="zh-CN" sz="2800" b="1" dirty="0" smtClean="0">
                <a:latin typeface="华文新魏" pitchFamily="2" charset="-122"/>
                <a:ea typeface="华文新魏" pitchFamily="2" charset="-122"/>
              </a:rPr>
              <a:t>项：</a:t>
            </a:r>
            <a:r>
              <a:rPr lang="en-US" altLang="zh-CN" sz="2800" b="1" dirty="0" smtClean="0">
                <a:latin typeface="华文新魏" pitchFamily="2" charset="-122"/>
                <a:ea typeface="华文新魏" pitchFamily="2" charset="-122"/>
              </a:rPr>
              <a:t> </a:t>
            </a:r>
            <a:endParaRPr lang="zh-CN" altLang="zh-CN" sz="2800" b="1" dirty="0" smtClean="0">
              <a:latin typeface="华文新魏" pitchFamily="2" charset="-122"/>
              <a:ea typeface="华文新魏" pitchFamily="2" charset="-122"/>
            </a:endParaRPr>
          </a:p>
        </p:txBody>
      </p:sp>
      <p:sp>
        <p:nvSpPr>
          <p:cNvPr id="9" name="Rectangle 2"/>
          <p:cNvSpPr>
            <a:spLocks noGrp="1" noChangeArrowheads="1"/>
          </p:cNvSpPr>
          <p:nvPr>
            <p:ph type="title"/>
          </p:nvPr>
        </p:nvSpPr>
        <p:spPr>
          <a:xfrm>
            <a:off x="4143372" y="214291"/>
            <a:ext cx="4643470" cy="857255"/>
          </a:xfrm>
        </p:spPr>
        <p:txBody>
          <a:bodyPr>
            <a:normAutofit fontScale="90000"/>
          </a:bodyPr>
          <a:lstStyle/>
          <a:p>
            <a:r>
              <a:rPr lang="en-US" altLang="zh-CN" sz="3200" b="1" dirty="0" smtClean="0">
                <a:solidFill>
                  <a:schemeClr val="bg1"/>
                </a:solidFill>
                <a:latin typeface="华文新魏" pitchFamily="2" charset="-122"/>
                <a:ea typeface="华文新魏" pitchFamily="2" charset="-122"/>
              </a:rPr>
              <a:t>EMS</a:t>
            </a:r>
            <a:r>
              <a:rPr lang="zh-CN" altLang="en-US" sz="3200" b="1" dirty="0" smtClean="0">
                <a:solidFill>
                  <a:schemeClr val="bg1"/>
                </a:solidFill>
                <a:latin typeface="华文新魏" pitchFamily="2" charset="-122"/>
                <a:ea typeface="华文新魏" pitchFamily="2" charset="-122"/>
              </a:rPr>
              <a:t>与院内绿色通道的整合</a:t>
            </a:r>
            <a:endParaRPr lang="en-US" altLang="zh-CN" sz="3200" b="1" dirty="0" smtClean="0">
              <a:solidFill>
                <a:schemeClr val="bg1"/>
              </a:solidFill>
              <a:latin typeface="华文新魏" pitchFamily="2" charset="-122"/>
              <a:ea typeface="华文新魏" pitchFamily="2" charset="-122"/>
            </a:endParaRPr>
          </a:p>
        </p:txBody>
      </p:sp>
      <p:sp>
        <p:nvSpPr>
          <p:cNvPr id="40961" name="Rectangle 1"/>
          <p:cNvSpPr>
            <a:spLocks noChangeArrowheads="1"/>
          </p:cNvSpPr>
          <p:nvPr/>
        </p:nvSpPr>
        <p:spPr bwMode="auto">
          <a:xfrm>
            <a:off x="785786" y="2571744"/>
            <a:ext cx="7572428"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ts val="1200"/>
              </a:spcBef>
              <a:spcAft>
                <a:spcPct val="0"/>
              </a:spcAft>
              <a:buClrTx/>
              <a:buSzTx/>
              <a:buFontTx/>
              <a:buNone/>
              <a:tabLst/>
            </a:pPr>
            <a:r>
              <a:rPr lang="en-US" altLang="zh-CN" sz="2400" b="1" dirty="0" smtClean="0">
                <a:solidFill>
                  <a:srgbClr val="111111"/>
                </a:solidFill>
                <a:latin typeface="Tahoma" pitchFamily="34" charset="0"/>
                <a:ea typeface="华文新魏"/>
                <a:cs typeface="宋体" pitchFamily="2" charset="-122"/>
              </a:rPr>
              <a:t>5. </a:t>
            </a:r>
            <a:r>
              <a:rPr lang="zh-CN" altLang="en-US" sz="2400" b="1" dirty="0" smtClean="0">
                <a:solidFill>
                  <a:srgbClr val="111111"/>
                </a:solidFill>
                <a:latin typeface="Tahoma" pitchFamily="34" charset="0"/>
                <a:ea typeface="华文新魏"/>
                <a:cs typeface="宋体" pitchFamily="2" charset="-122"/>
              </a:rPr>
              <a:t>对于实施绕行急诊方案的</a:t>
            </a:r>
            <a:r>
              <a:rPr lang="en-US" altLang="zh-CN" sz="2400" b="1" dirty="0" smtClean="0">
                <a:solidFill>
                  <a:srgbClr val="111111"/>
                </a:solidFill>
                <a:latin typeface="Tahoma" pitchFamily="34" charset="0"/>
                <a:ea typeface="华文新魏"/>
                <a:cs typeface="宋体" pitchFamily="2" charset="-122"/>
              </a:rPr>
              <a:t>STEMI</a:t>
            </a:r>
            <a:r>
              <a:rPr lang="zh-CN" altLang="en-US" sz="2400" b="1" dirty="0" smtClean="0">
                <a:solidFill>
                  <a:srgbClr val="111111"/>
                </a:solidFill>
                <a:latin typeface="Tahoma" pitchFamily="34" charset="0"/>
                <a:ea typeface="华文新魏"/>
                <a:cs typeface="宋体" pitchFamily="2" charset="-122"/>
              </a:rPr>
              <a:t>患者，院前急救系统具有启动导管室的能力</a:t>
            </a:r>
            <a:endParaRPr lang="en-US" altLang="zh-CN" sz="2400" b="1" dirty="0" smtClean="0">
              <a:solidFill>
                <a:srgbClr val="111111"/>
              </a:solidFill>
              <a:latin typeface="Tahoma" pitchFamily="34" charset="0"/>
              <a:ea typeface="华文新魏"/>
              <a:cs typeface="宋体" pitchFamily="2" charset="-122"/>
            </a:endParaRPr>
          </a:p>
          <a:p>
            <a:pPr marL="0" marR="0" lvl="0" indent="304800" algn="l" defTabSz="914400" rtl="0" eaLnBrk="0" fontAlgn="base" latinLnBrk="0" hangingPunct="0">
              <a:lnSpc>
                <a:spcPct val="100000"/>
              </a:lnSpc>
              <a:spcBef>
                <a:spcPts val="1200"/>
              </a:spcBef>
              <a:spcAft>
                <a:spcPct val="0"/>
              </a:spcAft>
              <a:buClrTx/>
              <a:buSzTx/>
              <a:buFontTx/>
              <a:buNone/>
              <a:tabLst/>
            </a:pPr>
            <a:r>
              <a:rPr lang="en-US" altLang="zh-CN" sz="2400" b="1" dirty="0" smtClean="0">
                <a:solidFill>
                  <a:srgbClr val="111111"/>
                </a:solidFill>
                <a:latin typeface="Tahoma" pitchFamily="34" charset="0"/>
                <a:ea typeface="华文新魏"/>
                <a:cs typeface="宋体" pitchFamily="2" charset="-122"/>
              </a:rPr>
              <a:t>6. </a:t>
            </a:r>
            <a:r>
              <a:rPr lang="zh-CN" altLang="en-US" sz="2400" b="1" dirty="0" smtClean="0">
                <a:solidFill>
                  <a:srgbClr val="111111"/>
                </a:solidFill>
                <a:latin typeface="Tahoma" pitchFamily="34" charset="0"/>
                <a:ea typeface="华文新魏"/>
                <a:cs typeface="宋体" pitchFamily="2" charset="-122"/>
              </a:rPr>
              <a:t>院前急救人员熟练掌握了高危急性胸痛患者的识别要点</a:t>
            </a:r>
            <a:endParaRPr lang="en-US" altLang="zh-CN" sz="2400" b="1" dirty="0" smtClean="0">
              <a:solidFill>
                <a:srgbClr val="111111"/>
              </a:solidFill>
              <a:latin typeface="Tahoma" pitchFamily="34" charset="0"/>
              <a:ea typeface="华文新魏"/>
              <a:cs typeface="宋体" pitchFamily="2" charset="-122"/>
            </a:endParaRPr>
          </a:p>
          <a:p>
            <a:pPr marL="0" marR="0" lvl="0" indent="304800" algn="l" defTabSz="914400" rtl="0" eaLnBrk="0" fontAlgn="base" latinLnBrk="0" hangingPunct="0">
              <a:lnSpc>
                <a:spcPct val="100000"/>
              </a:lnSpc>
              <a:spcBef>
                <a:spcPts val="1200"/>
              </a:spcBef>
              <a:spcAft>
                <a:spcPct val="0"/>
              </a:spcAft>
              <a:buClrTx/>
              <a:buSzTx/>
              <a:buFontTx/>
              <a:buNone/>
              <a:tabLst/>
            </a:pPr>
            <a:r>
              <a:rPr lang="en-US" altLang="zh-CN" sz="2400" b="1" dirty="0" smtClean="0">
                <a:solidFill>
                  <a:srgbClr val="111111"/>
                </a:solidFill>
                <a:latin typeface="Tahoma" pitchFamily="34" charset="0"/>
                <a:ea typeface="华文新魏"/>
                <a:cs typeface="宋体" pitchFamily="2" charset="-122"/>
              </a:rPr>
              <a:t>7. </a:t>
            </a:r>
            <a:r>
              <a:rPr lang="zh-CN" altLang="en-US" sz="2400" b="1" dirty="0" smtClean="0">
                <a:solidFill>
                  <a:srgbClr val="111111"/>
                </a:solidFill>
                <a:latin typeface="Tahoma" pitchFamily="34" charset="0"/>
                <a:ea typeface="华文新魏"/>
                <a:cs typeface="宋体" pitchFamily="2" charset="-122"/>
              </a:rPr>
              <a:t>院前急救人员熟练掌握心肺复苏技能</a:t>
            </a:r>
            <a:endParaRPr lang="en-US" altLang="zh-CN" sz="2400" b="1" dirty="0" smtClean="0">
              <a:solidFill>
                <a:srgbClr val="111111"/>
              </a:solidFill>
              <a:latin typeface="Tahoma" pitchFamily="34" charset="0"/>
              <a:ea typeface="华文新魏"/>
              <a:cs typeface="宋体" pitchFamily="2" charset="-122"/>
            </a:endParaRPr>
          </a:p>
          <a:p>
            <a:pPr marL="0" marR="0" lvl="0" indent="304800" algn="l" defTabSz="914400" rtl="0" eaLnBrk="0" fontAlgn="base" latinLnBrk="0" hangingPunct="0">
              <a:lnSpc>
                <a:spcPct val="100000"/>
              </a:lnSpc>
              <a:spcBef>
                <a:spcPts val="1200"/>
              </a:spcBef>
              <a:spcAft>
                <a:spcPct val="0"/>
              </a:spcAft>
              <a:buClrTx/>
              <a:buSzTx/>
              <a:buFontTx/>
              <a:buNone/>
              <a:tabLst/>
            </a:pPr>
            <a:r>
              <a:rPr lang="en-US" altLang="zh-CN" sz="2400" b="1" dirty="0" smtClean="0">
                <a:solidFill>
                  <a:srgbClr val="111111"/>
                </a:solidFill>
                <a:latin typeface="Tahoma" pitchFamily="34" charset="0"/>
                <a:ea typeface="华文新魏"/>
                <a:cs typeface="宋体" pitchFamily="2" charset="-122"/>
              </a:rPr>
              <a:t>8. </a:t>
            </a:r>
            <a:r>
              <a:rPr lang="zh-CN" altLang="en-US" sz="2400" b="1" dirty="0" smtClean="0">
                <a:solidFill>
                  <a:srgbClr val="111111"/>
                </a:solidFill>
                <a:latin typeface="Tahoma" pitchFamily="34" charset="0"/>
                <a:ea typeface="华文新魏"/>
                <a:cs typeface="宋体" pitchFamily="2" charset="-122"/>
              </a:rPr>
              <a:t>院前急救系统与胸痛中心采用相同的时间节点定义</a:t>
            </a:r>
            <a:endParaRPr lang="en-US" altLang="zh-CN" sz="2400" b="1" dirty="0" smtClean="0">
              <a:solidFill>
                <a:srgbClr val="111111"/>
              </a:solidFill>
              <a:latin typeface="Tahoma" pitchFamily="34" charset="0"/>
              <a:ea typeface="华文新魏"/>
              <a:cs typeface="宋体" pitchFamily="2" charset="-122"/>
            </a:endParaRPr>
          </a:p>
          <a:p>
            <a:pPr marL="0" marR="0" lvl="0" indent="304800" algn="l" defTabSz="914400" rtl="0" eaLnBrk="0" fontAlgn="base" latinLnBrk="0" hangingPunct="0">
              <a:lnSpc>
                <a:spcPct val="100000"/>
              </a:lnSpc>
              <a:spcBef>
                <a:spcPts val="1200"/>
              </a:spcBef>
              <a:spcAft>
                <a:spcPct val="0"/>
              </a:spcAft>
              <a:buClrTx/>
              <a:buSzTx/>
              <a:buFontTx/>
              <a:buNone/>
              <a:tabLst/>
            </a:pPr>
            <a:r>
              <a:rPr lang="en-US" altLang="zh-CN" sz="2400" b="1" dirty="0" smtClean="0">
                <a:solidFill>
                  <a:srgbClr val="111111"/>
                </a:solidFill>
                <a:latin typeface="Tahoma" pitchFamily="34" charset="0"/>
                <a:ea typeface="华文新魏"/>
                <a:cs typeface="宋体" pitchFamily="2" charset="-122"/>
              </a:rPr>
              <a:t>9. </a:t>
            </a:r>
            <a:r>
              <a:rPr lang="zh-CN" altLang="en-US" sz="2400" b="1" dirty="0" smtClean="0">
                <a:solidFill>
                  <a:srgbClr val="111111"/>
                </a:solidFill>
                <a:latin typeface="Tahoma" pitchFamily="34" charset="0"/>
                <a:ea typeface="华文新魏"/>
                <a:cs typeface="宋体" pitchFamily="2" charset="-122"/>
              </a:rPr>
              <a:t>如果具备院前溶栓的条件，应与院内实施统一的溶栓方案</a:t>
            </a:r>
            <a:endParaRPr kumimoji="0" lang="zh-CN" altLang="en-US" sz="2000" b="1" i="0" u="none" strike="noStrike" cap="none" normalizeH="0" baseline="0" dirty="0" smtClean="0">
              <a:ln>
                <a:noFill/>
              </a:ln>
              <a:solidFill>
                <a:schemeClr val="tx1"/>
              </a:solidFill>
              <a:effectLst/>
              <a:latin typeface="Arial" pitchFamily="34" charset="0"/>
              <a:ea typeface="华文新魏"/>
              <a:cs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8" name="Rectangle 2"/>
          <p:cNvSpPr>
            <a:spLocks noGrp="1" noChangeArrowheads="1"/>
          </p:cNvSpPr>
          <p:nvPr>
            <p:ph type="title"/>
          </p:nvPr>
        </p:nvSpPr>
        <p:spPr>
          <a:xfrm>
            <a:off x="428596" y="2857496"/>
            <a:ext cx="8358246" cy="955675"/>
          </a:xfrm>
        </p:spPr>
        <p:txBody>
          <a:bodyPr>
            <a:noAutofit/>
          </a:bodyPr>
          <a:lstStyle/>
          <a:p>
            <a:r>
              <a:rPr lang="zh-CN" altLang="en-US" sz="4800" b="1" dirty="0" smtClean="0">
                <a:latin typeface="华文新魏" pitchFamily="2" charset="-122"/>
                <a:ea typeface="华文新魏" pitchFamily="2" charset="-122"/>
              </a:rPr>
              <a:t>要素</a:t>
            </a:r>
            <a:r>
              <a:rPr lang="zh-CN" sz="4800" b="1" dirty="0" smtClean="0">
                <a:latin typeface="华文新魏" pitchFamily="2" charset="-122"/>
                <a:ea typeface="华文新魏" pitchFamily="2" charset="-122"/>
              </a:rPr>
              <a:t>三</a:t>
            </a:r>
            <a:r>
              <a:rPr lang="en-US" sz="4800" b="1" dirty="0" smtClean="0">
                <a:latin typeface="华文新魏" pitchFamily="2" charset="-122"/>
                <a:ea typeface="华文新魏" pitchFamily="2" charset="-122"/>
              </a:rPr>
              <a:t>  </a:t>
            </a:r>
            <a:br>
              <a:rPr lang="en-US" sz="4800" b="1" dirty="0" smtClean="0">
                <a:latin typeface="华文新魏" pitchFamily="2" charset="-122"/>
                <a:ea typeface="华文新魏" pitchFamily="2" charset="-122"/>
              </a:rPr>
            </a:br>
            <a:r>
              <a:rPr lang="en-US" sz="4800" b="1" dirty="0" smtClean="0">
                <a:latin typeface="华文新魏" pitchFamily="2" charset="-122"/>
                <a:ea typeface="华文新魏" pitchFamily="2" charset="-122"/>
              </a:rPr>
              <a:t/>
            </a:r>
            <a:br>
              <a:rPr lang="en-US" sz="4800" b="1" dirty="0" smtClean="0">
                <a:latin typeface="华文新魏" pitchFamily="2" charset="-122"/>
                <a:ea typeface="华文新魏" pitchFamily="2" charset="-122"/>
              </a:rPr>
            </a:br>
            <a:r>
              <a:rPr lang="zh-CN" sz="4800" b="1" dirty="0" smtClean="0">
                <a:latin typeface="华文新魏" pitchFamily="2" charset="-122"/>
                <a:ea typeface="华文新魏" pitchFamily="2" charset="-122"/>
              </a:rPr>
              <a:t>对急</a:t>
            </a:r>
            <a:r>
              <a:rPr lang="zh-CN" altLang="en-US" sz="4800" b="1" dirty="0" smtClean="0">
                <a:latin typeface="华文新魏" pitchFamily="2" charset="-122"/>
                <a:ea typeface="华文新魏" pitchFamily="2" charset="-122"/>
              </a:rPr>
              <a:t>性</a:t>
            </a:r>
            <a:r>
              <a:rPr lang="zh-CN" sz="4800" b="1" dirty="0" smtClean="0">
                <a:latin typeface="华文新魏" pitchFamily="2" charset="-122"/>
                <a:ea typeface="华文新魏" pitchFamily="2" charset="-122"/>
              </a:rPr>
              <a:t>胸痛患者的评估及救治</a:t>
            </a:r>
            <a:endParaRPr lang="zh-CN" altLang="en-US" sz="48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fontScale="90000"/>
          </a:bodyPr>
          <a:lstStyle/>
          <a:p>
            <a:r>
              <a:rPr lang="zh-CN" altLang="en-US" sz="3200" b="1" dirty="0" smtClean="0">
                <a:solidFill>
                  <a:schemeClr val="bg1"/>
                </a:solidFill>
                <a:latin typeface="华文新魏" pitchFamily="2" charset="-122"/>
                <a:ea typeface="华文新魏" pitchFamily="2" charset="-122"/>
              </a:rPr>
              <a:t>对急性胸痛患者评估及救治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857224" y="1500174"/>
            <a:ext cx="7715304" cy="4572032"/>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buFont typeface="Arial" pitchFamily="34" charset="0"/>
              <a:buChar char="•"/>
              <a:defRPr/>
            </a:pPr>
            <a:r>
              <a:rPr lang="zh-CN" altLang="zh-CN" sz="3200" b="1" dirty="0" smtClean="0">
                <a:latin typeface="华文新魏" pitchFamily="2" charset="-122"/>
                <a:ea typeface="华文新魏" pitchFamily="2" charset="-122"/>
              </a:rPr>
              <a:t>急性胸痛早期快速甄别</a:t>
            </a:r>
            <a:endParaRPr lang="en-US" altLang="zh-CN" sz="3200" b="1" dirty="0" smtClean="0">
              <a:latin typeface="华文新魏" pitchFamily="2" charset="-122"/>
              <a:ea typeface="华文新魏" pitchFamily="2" charset="-122"/>
            </a:endParaRPr>
          </a:p>
          <a:p>
            <a:pPr marL="342900" lvl="0" indent="-342900">
              <a:spcBef>
                <a:spcPct val="20000"/>
              </a:spcBef>
              <a:buFont typeface="Arial" pitchFamily="34" charset="0"/>
              <a:buChar char="•"/>
              <a:defRPr/>
            </a:pPr>
            <a:r>
              <a:rPr lang="zh-CN" altLang="zh-CN" sz="3200" b="1" dirty="0" smtClean="0">
                <a:latin typeface="华文新魏" pitchFamily="2" charset="-122"/>
                <a:ea typeface="华文新魏" pitchFamily="2" charset="-122"/>
              </a:rPr>
              <a:t>对出现典型</a:t>
            </a:r>
            <a:r>
              <a:rPr lang="en-US" altLang="zh-CN" sz="3200" b="1" dirty="0" smtClean="0">
                <a:latin typeface="华文新魏" pitchFamily="2" charset="-122"/>
                <a:ea typeface="华文新魏" pitchFamily="2" charset="-122"/>
              </a:rPr>
              <a:t> ACS </a:t>
            </a:r>
            <a:r>
              <a:rPr lang="zh-CN" altLang="zh-CN" sz="3200" b="1" dirty="0" smtClean="0">
                <a:latin typeface="华文新魏" pitchFamily="2" charset="-122"/>
                <a:ea typeface="华文新魏" pitchFamily="2" charset="-122"/>
              </a:rPr>
              <a:t>症状患者的评估</a:t>
            </a:r>
            <a:endParaRPr lang="en-US" altLang="zh-CN" sz="3200" b="1" dirty="0" smtClean="0">
              <a:latin typeface="华文新魏" pitchFamily="2" charset="-122"/>
              <a:ea typeface="华文新魏" pitchFamily="2" charset="-122"/>
            </a:endParaRPr>
          </a:p>
          <a:p>
            <a:pPr marL="342900" lvl="0"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对低危</a:t>
            </a:r>
            <a:r>
              <a:rPr lang="en-US" altLang="zh-CN" sz="3200" b="1" dirty="0" smtClean="0">
                <a:latin typeface="华文新魏" pitchFamily="2" charset="-122"/>
                <a:ea typeface="华文新魏" pitchFamily="2" charset="-122"/>
              </a:rPr>
              <a:t>ACS</a:t>
            </a:r>
            <a:r>
              <a:rPr lang="zh-CN" altLang="en-US" sz="3200" b="1" dirty="0" smtClean="0">
                <a:latin typeface="华文新魏" pitchFamily="2" charset="-122"/>
                <a:ea typeface="华文新魏" pitchFamily="2" charset="-122"/>
              </a:rPr>
              <a:t>及不明原因胸痛患者的评估</a:t>
            </a:r>
            <a:endParaRPr lang="en-US" altLang="zh-CN" sz="3200" b="1" dirty="0" smtClean="0">
              <a:latin typeface="华文新魏" pitchFamily="2" charset="-122"/>
              <a:ea typeface="华文新魏" pitchFamily="2" charset="-122"/>
            </a:endParaRPr>
          </a:p>
          <a:p>
            <a:pPr marL="342900" lvl="0" indent="-342900">
              <a:spcBef>
                <a:spcPct val="20000"/>
              </a:spcBef>
              <a:buFont typeface="Arial" pitchFamily="34" charset="0"/>
              <a:buChar char="•"/>
              <a:defRPr/>
            </a:pPr>
            <a:endParaRPr lang="zh-CN" altLang="en-US" sz="2800" b="1" dirty="0" smtClean="0">
              <a:latin typeface="华文新魏" pitchFamily="2" charset="-122"/>
              <a:ea typeface="华文新魏"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通过流程图来体现</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3200" b="1" dirty="0" smtClean="0">
                <a:latin typeface="华文新魏" pitchFamily="2" charset="-122"/>
                <a:ea typeface="华文新魏" pitchFamily="2" charset="-122"/>
              </a:rPr>
              <a:t>流程图要涵盖</a:t>
            </a: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所有的诊疗环节</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zh-CN" altLang="en-US" sz="3200" b="1" dirty="0" smtClean="0">
                <a:latin typeface="华文新魏" pitchFamily="2" charset="-122"/>
                <a:ea typeface="华文新魏" pitchFamily="2" charset="-122"/>
              </a:rPr>
              <a:t>符合指南精神、且要切实可行</a:t>
            </a:r>
            <a:endPar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a:bodyPr>
          <a:lstStyle/>
          <a:p>
            <a:r>
              <a:rPr lang="zh-CN" altLang="en-US" sz="3200" b="1" dirty="0" smtClean="0">
                <a:solidFill>
                  <a:schemeClr val="bg1"/>
                </a:solidFill>
                <a:latin typeface="华文新魏" pitchFamily="2" charset="-122"/>
                <a:ea typeface="华文新魏" pitchFamily="2" charset="-122"/>
              </a:rPr>
              <a:t>对急性胸痛的早期甄别</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857224" y="1500174"/>
            <a:ext cx="7858180" cy="4643470"/>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en-US" sz="3200" b="1" dirty="0" smtClean="0">
                <a:latin typeface="华文新魏" pitchFamily="2" charset="-122"/>
                <a:ea typeface="华文新魏" pitchFamily="2" charset="-122"/>
              </a:rPr>
              <a:t>鉴别与分诊</a:t>
            </a:r>
            <a:endParaRPr lang="en-US" altLang="zh-CN" sz="3200" b="1" dirty="0" smtClean="0">
              <a:latin typeface="华文新魏" pitchFamily="2" charset="-122"/>
              <a:ea typeface="华文新魏" pitchFamily="2" charset="-122"/>
            </a:endParaRPr>
          </a:p>
          <a:p>
            <a:pPr marL="342900" lvl="0" indent="-342900">
              <a:spcBef>
                <a:spcPct val="20000"/>
              </a:spcBef>
              <a:defRPr/>
            </a:pPr>
            <a:r>
              <a:rPr lang="en-US" altLang="zh-CN" sz="3200" b="1" dirty="0" smtClean="0">
                <a:latin typeface="华文新魏" pitchFamily="2" charset="-122"/>
                <a:ea typeface="华文新魏" pitchFamily="2" charset="-122"/>
              </a:rPr>
              <a:t>    </a:t>
            </a:r>
          </a:p>
        </p:txBody>
      </p:sp>
      <p:sp>
        <p:nvSpPr>
          <p:cNvPr id="7" name="矩形 6"/>
          <p:cNvSpPr/>
          <p:nvPr/>
        </p:nvSpPr>
        <p:spPr>
          <a:xfrm>
            <a:off x="1071538" y="2285992"/>
            <a:ext cx="7072362" cy="3280898"/>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制订急性胸痛鉴别诊断流程，指引首诊对胸痛的原因做出快速甄别</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制订急性胸痛分诊流程，指引分诊护士在进行分诊初步评估时快速将生命体征不稳定的患者识别出来并尽快送进急诊抢救室，生命体征稳定者进入胸痛诊室</a:t>
            </a:r>
            <a:endParaRPr lang="en-US" altLang="zh-CN" sz="28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a:bodyPr>
          <a:lstStyle/>
          <a:p>
            <a:r>
              <a:rPr lang="zh-CN" altLang="en-US" sz="3200" b="1" dirty="0" smtClean="0">
                <a:solidFill>
                  <a:schemeClr val="bg1"/>
                </a:solidFill>
                <a:latin typeface="华文新魏" pitchFamily="2" charset="-122"/>
                <a:ea typeface="华文新魏" pitchFamily="2" charset="-122"/>
              </a:rPr>
              <a:t>对急性胸痛的早期甄别</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428596" y="1500174"/>
            <a:ext cx="8286808" cy="4786346"/>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en-US" sz="3200" b="1" dirty="0" smtClean="0">
                <a:latin typeface="华文新魏" pitchFamily="2" charset="-122"/>
                <a:ea typeface="华文新魏" pitchFamily="2" charset="-122"/>
              </a:rPr>
              <a:t>对分诊护士与急诊医师的要求</a:t>
            </a:r>
            <a:endParaRPr lang="en-US" altLang="zh-CN" sz="3200" b="1" dirty="0" smtClean="0">
              <a:latin typeface="华文新魏" pitchFamily="2" charset="-122"/>
              <a:ea typeface="华文新魏" pitchFamily="2" charset="-122"/>
            </a:endParaRPr>
          </a:p>
          <a:p>
            <a:pPr marL="342900" lvl="0" indent="-342900">
              <a:spcBef>
                <a:spcPct val="20000"/>
              </a:spcBef>
              <a:defRPr/>
            </a:pPr>
            <a:r>
              <a:rPr lang="en-US" altLang="zh-CN" sz="3200" b="1" dirty="0" smtClean="0">
                <a:latin typeface="华文新魏" pitchFamily="2" charset="-122"/>
                <a:ea typeface="华文新魏" pitchFamily="2" charset="-122"/>
              </a:rPr>
              <a:t>    </a:t>
            </a:r>
          </a:p>
        </p:txBody>
      </p:sp>
      <p:sp>
        <p:nvSpPr>
          <p:cNvPr id="7" name="矩形 6"/>
          <p:cNvSpPr/>
          <p:nvPr/>
        </p:nvSpPr>
        <p:spPr>
          <a:xfrm>
            <a:off x="571472" y="2285992"/>
            <a:ext cx="8001056" cy="3280898"/>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所有首次接诊急性胸痛患者的护士均应接受相关分诊流程及</a:t>
            </a:r>
            <a:r>
              <a:rPr lang="en-US" altLang="zh-CN" sz="2800" b="1" dirty="0" smtClean="0">
                <a:latin typeface="华文新魏" pitchFamily="2" charset="-122"/>
                <a:ea typeface="华文新魏" pitchFamily="2" charset="-122"/>
              </a:rPr>
              <a:t>ACS</a:t>
            </a:r>
            <a:r>
              <a:rPr lang="zh-CN" altLang="en-US" sz="2800" b="1" dirty="0" smtClean="0">
                <a:latin typeface="华文新魏" pitchFamily="2" charset="-122"/>
                <a:ea typeface="华文新魏" pitchFamily="2" charset="-122"/>
              </a:rPr>
              <a:t>、主动脉夹层、急性肺动脉栓塞的症状和体征的培训</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所有急性胸痛患者在首次医疗接触后</a:t>
            </a:r>
            <a:r>
              <a:rPr lang="en-US" altLang="zh-CN" sz="2800" b="1" dirty="0" smtClean="0">
                <a:latin typeface="华文新魏" pitchFamily="2" charset="-122"/>
                <a:ea typeface="华文新魏" pitchFamily="2" charset="-122"/>
              </a:rPr>
              <a:t>10</a:t>
            </a:r>
            <a:r>
              <a:rPr lang="zh-CN" altLang="en-US" sz="2800" b="1" dirty="0" smtClean="0">
                <a:latin typeface="华文新魏" pitchFamily="2" charset="-122"/>
                <a:ea typeface="华文新魏" pitchFamily="2" charset="-122"/>
              </a:rPr>
              <a:t>分钟内完成</a:t>
            </a:r>
            <a:r>
              <a:rPr lang="en-US" altLang="zh-CN" sz="2800" b="1" dirty="0" smtClean="0">
                <a:latin typeface="华文新魏" pitchFamily="2" charset="-122"/>
                <a:ea typeface="华文新魏" pitchFamily="2" charset="-122"/>
              </a:rPr>
              <a:t>12</a:t>
            </a:r>
            <a:r>
              <a:rPr lang="zh-CN" altLang="en-US" sz="2800" b="1" dirty="0" smtClean="0">
                <a:latin typeface="华文新魏" pitchFamily="2" charset="-122"/>
                <a:ea typeface="华文新魏" pitchFamily="2" charset="-122"/>
              </a:rPr>
              <a:t>导联心电图检查并确保在</a:t>
            </a:r>
            <a:r>
              <a:rPr lang="en-US" altLang="zh-CN" sz="2800" b="1" dirty="0" smtClean="0">
                <a:latin typeface="华文新魏" pitchFamily="2" charset="-122"/>
                <a:ea typeface="华文新魏" pitchFamily="2" charset="-122"/>
              </a:rPr>
              <a:t>10</a:t>
            </a:r>
            <a:r>
              <a:rPr lang="zh-CN" altLang="en-US" sz="2800" b="1" dirty="0" smtClean="0">
                <a:latin typeface="华文新魏" pitchFamily="2" charset="-122"/>
                <a:ea typeface="华文新魏" pitchFamily="2" charset="-122"/>
              </a:rPr>
              <a:t>分钟内由急诊医师初步解读及处置</a:t>
            </a:r>
            <a:endParaRPr lang="en-US" altLang="zh-CN" sz="28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a:bodyPr>
          <a:lstStyle/>
          <a:p>
            <a:r>
              <a:rPr lang="zh-CN" altLang="en-US" sz="3200" b="1" dirty="0" smtClean="0">
                <a:solidFill>
                  <a:schemeClr val="bg1"/>
                </a:solidFill>
                <a:latin typeface="华文新魏" pitchFamily="2" charset="-122"/>
                <a:ea typeface="华文新魏" pitchFamily="2" charset="-122"/>
              </a:rPr>
              <a:t>对急性胸痛的早期甄别</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428596" y="1500174"/>
            <a:ext cx="8286808" cy="4786346"/>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en-US" sz="3200" b="1" dirty="0" smtClean="0">
                <a:latin typeface="华文新魏" pitchFamily="2" charset="-122"/>
                <a:ea typeface="华文新魏" pitchFamily="2" charset="-122"/>
              </a:rPr>
              <a:t>对心内医师的要求</a:t>
            </a:r>
            <a:endParaRPr lang="en-US" altLang="zh-CN" sz="3200" b="1" dirty="0" smtClean="0">
              <a:latin typeface="华文新魏" pitchFamily="2" charset="-122"/>
              <a:ea typeface="华文新魏" pitchFamily="2" charset="-122"/>
            </a:endParaRPr>
          </a:p>
          <a:p>
            <a:pPr marL="342900" lvl="0" indent="-342900">
              <a:spcBef>
                <a:spcPct val="20000"/>
              </a:spcBef>
              <a:defRPr/>
            </a:pPr>
            <a:r>
              <a:rPr lang="en-US" altLang="zh-CN" sz="3200" b="1" dirty="0" smtClean="0">
                <a:latin typeface="华文新魏" pitchFamily="2" charset="-122"/>
                <a:ea typeface="华文新魏" pitchFamily="2" charset="-122"/>
              </a:rPr>
              <a:t>    </a:t>
            </a:r>
          </a:p>
        </p:txBody>
      </p:sp>
      <p:sp>
        <p:nvSpPr>
          <p:cNvPr id="7" name="矩形 6"/>
          <p:cNvSpPr/>
          <p:nvPr/>
        </p:nvSpPr>
        <p:spPr>
          <a:xfrm>
            <a:off x="357158" y="2285992"/>
            <a:ext cx="8215370" cy="2850011"/>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急诊医师初步判断为</a:t>
            </a:r>
            <a:r>
              <a:rPr lang="en-US" altLang="zh-CN" sz="2800" b="1" dirty="0" smtClean="0">
                <a:latin typeface="华文新魏" pitchFamily="2" charset="-122"/>
                <a:ea typeface="华文新魏" pitchFamily="2" charset="-122"/>
              </a:rPr>
              <a:t>ACS</a:t>
            </a:r>
            <a:r>
              <a:rPr lang="zh-CN" altLang="en-US" sz="2800" b="1" dirty="0" smtClean="0">
                <a:latin typeface="华文新魏" pitchFamily="2" charset="-122"/>
                <a:ea typeface="华文新魏" pitchFamily="2" charset="-122"/>
              </a:rPr>
              <a:t>的患者，心血管内科医师应在</a:t>
            </a:r>
            <a:r>
              <a:rPr lang="en-US" altLang="zh-CN" sz="2800" b="1" dirty="0" smtClean="0">
                <a:latin typeface="华文新魏" pitchFamily="2" charset="-122"/>
                <a:ea typeface="华文新魏" pitchFamily="2" charset="-122"/>
              </a:rPr>
              <a:t>10</a:t>
            </a:r>
            <a:r>
              <a:rPr lang="zh-CN" altLang="en-US" sz="2800" b="1" dirty="0" smtClean="0">
                <a:latin typeface="华文新魏" pitchFamily="2" charset="-122"/>
                <a:ea typeface="华文新魏" pitchFamily="2" charset="-122"/>
              </a:rPr>
              <a:t>分钟内到达现场或通过远程</a:t>
            </a:r>
            <a:r>
              <a:rPr lang="en-US" altLang="zh-CN" sz="2800" b="1" dirty="0" smtClean="0">
                <a:latin typeface="华文新魏" pitchFamily="2" charset="-122"/>
                <a:ea typeface="华文新魏" pitchFamily="2" charset="-122"/>
              </a:rPr>
              <a:t>12</a:t>
            </a:r>
            <a:r>
              <a:rPr lang="zh-CN" altLang="en-US" sz="2800" b="1" dirty="0" smtClean="0">
                <a:latin typeface="华文新魏" pitchFamily="2" charset="-122"/>
                <a:ea typeface="华文新魏" pitchFamily="2" charset="-122"/>
              </a:rPr>
              <a:t>导联心电图监护系统进行远程确认心电图诊断</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临床初步评估急性胸痛病因难以确定的高危患者，能在</a:t>
            </a:r>
            <a:r>
              <a:rPr lang="en-US" altLang="zh-CN" sz="2800" b="1" dirty="0" smtClean="0">
                <a:latin typeface="华文新魏" pitchFamily="2" charset="-122"/>
                <a:ea typeface="华文新魏" pitchFamily="2" charset="-122"/>
              </a:rPr>
              <a:t>60</a:t>
            </a:r>
            <a:r>
              <a:rPr lang="zh-CN" altLang="en-US" sz="2800" b="1" dirty="0" smtClean="0">
                <a:latin typeface="华文新魏" pitchFamily="2" charset="-122"/>
                <a:ea typeface="华文新魏" pitchFamily="2" charset="-122"/>
              </a:rPr>
              <a:t>分钟内进行“增强</a:t>
            </a:r>
            <a:r>
              <a:rPr lang="en-US" altLang="zh-CN" sz="2800" b="1" dirty="0" smtClean="0">
                <a:latin typeface="华文新魏" pitchFamily="2" charset="-122"/>
                <a:ea typeface="华文新魏" pitchFamily="2" charset="-122"/>
              </a:rPr>
              <a:t>CT</a:t>
            </a:r>
            <a:r>
              <a:rPr lang="zh-CN" altLang="en-US" sz="2800" b="1" dirty="0" smtClean="0">
                <a:latin typeface="华文新魏" pitchFamily="2" charset="-122"/>
                <a:ea typeface="华文新魏" pitchFamily="2" charset="-122"/>
              </a:rPr>
              <a:t>扫描”</a:t>
            </a:r>
            <a:endParaRPr lang="en-US" altLang="zh-CN" sz="28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fontScale="90000"/>
          </a:bodyPr>
          <a:lstStyle/>
          <a:p>
            <a:r>
              <a:rPr lang="zh-CN" altLang="en-US" sz="3200" b="1" dirty="0" smtClean="0">
                <a:solidFill>
                  <a:schemeClr val="bg1"/>
                </a:solidFill>
                <a:latin typeface="华文新魏" pitchFamily="2" charset="-122"/>
                <a:ea typeface="华文新魏" pitchFamily="2" charset="-122"/>
              </a:rPr>
              <a:t>对典型</a:t>
            </a:r>
            <a:r>
              <a:rPr lang="en-US" altLang="zh-CN" sz="3200" b="1" dirty="0" smtClean="0">
                <a:solidFill>
                  <a:schemeClr val="bg1"/>
                </a:solidFill>
                <a:latin typeface="华文新魏" pitchFamily="2" charset="-122"/>
                <a:ea typeface="华文新魏" pitchFamily="2" charset="-122"/>
              </a:rPr>
              <a:t>ACS</a:t>
            </a:r>
            <a:r>
              <a:rPr lang="zh-CN" altLang="en-US" sz="3200" b="1" dirty="0" smtClean="0">
                <a:solidFill>
                  <a:schemeClr val="bg1"/>
                </a:solidFill>
                <a:latin typeface="华文新魏" pitchFamily="2" charset="-122"/>
                <a:ea typeface="华文新魏" pitchFamily="2" charset="-122"/>
              </a:rPr>
              <a:t>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357158" y="1571612"/>
            <a:ext cx="8572560" cy="4929222"/>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zh-CN" sz="3200" b="1" dirty="0" smtClean="0">
                <a:latin typeface="华文新魏" pitchFamily="2" charset="-122"/>
                <a:ea typeface="华文新魏" pitchFamily="2" charset="-122"/>
              </a:rPr>
              <a:t>对</a:t>
            </a:r>
            <a:r>
              <a:rPr lang="en-US" altLang="zh-CN" sz="3200" b="1" dirty="0" smtClean="0">
                <a:latin typeface="华文新魏" pitchFamily="2" charset="-122"/>
                <a:ea typeface="华文新魏" pitchFamily="2" charset="-122"/>
              </a:rPr>
              <a:t>ACS</a:t>
            </a:r>
            <a:r>
              <a:rPr lang="zh-CN" altLang="zh-CN" sz="3200" b="1" dirty="0" smtClean="0">
                <a:latin typeface="华文新魏" pitchFamily="2" charset="-122"/>
                <a:ea typeface="华文新魏" pitchFamily="2" charset="-122"/>
              </a:rPr>
              <a:t>患者的</a:t>
            </a:r>
            <a:r>
              <a:rPr lang="zh-CN" altLang="en-US" sz="3200" b="1" dirty="0" smtClean="0">
                <a:latin typeface="华文新魏" pitchFamily="2" charset="-122"/>
                <a:ea typeface="华文新魏" pitchFamily="2" charset="-122"/>
              </a:rPr>
              <a:t>分诊和评估</a:t>
            </a:r>
            <a:endParaRPr lang="en-US" altLang="zh-CN" sz="3200" b="1" dirty="0" smtClean="0">
              <a:latin typeface="华文新魏" pitchFamily="2" charset="-122"/>
              <a:ea typeface="华文新魏" pitchFamily="2" charset="-122"/>
            </a:endParaRPr>
          </a:p>
        </p:txBody>
      </p:sp>
      <p:sp>
        <p:nvSpPr>
          <p:cNvPr id="7" name="矩形 6"/>
          <p:cNvSpPr/>
          <p:nvPr/>
        </p:nvSpPr>
        <p:spPr>
          <a:xfrm>
            <a:off x="571472" y="2285992"/>
            <a:ext cx="8215370" cy="3453253"/>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对前来就诊的疑似</a:t>
            </a:r>
            <a:r>
              <a:rPr lang="en-US" altLang="zh-CN" sz="2800" b="1" dirty="0" smtClean="0">
                <a:latin typeface="华文新魏" pitchFamily="2" charset="-122"/>
                <a:ea typeface="华文新魏" pitchFamily="2" charset="-122"/>
              </a:rPr>
              <a:t>ACS</a:t>
            </a:r>
            <a:r>
              <a:rPr lang="zh-CN" altLang="en-US" sz="2800" b="1" dirty="0" smtClean="0">
                <a:latin typeface="华文新魏" pitchFamily="2" charset="-122"/>
                <a:ea typeface="华文新魏" pitchFamily="2" charset="-122"/>
              </a:rPr>
              <a:t>的患者进行初始评估</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对于经救护车入院（呼救</a:t>
            </a:r>
            <a:r>
              <a:rPr lang="en-US" altLang="zh-CN" sz="2800" b="1" dirty="0" smtClean="0">
                <a:latin typeface="华文新魏" pitchFamily="2" charset="-122"/>
                <a:ea typeface="华文新魏" pitchFamily="2" charset="-122"/>
              </a:rPr>
              <a:t>120</a:t>
            </a:r>
            <a:r>
              <a:rPr lang="zh-CN" altLang="en-US" sz="2800" b="1" dirty="0" smtClean="0">
                <a:latin typeface="华文新魏" pitchFamily="2" charset="-122"/>
                <a:ea typeface="华文新魏" pitchFamily="2" charset="-122"/>
              </a:rPr>
              <a:t>或网络医院转诊）的患者，应能在救护车上远程传输心电图</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应确保院前急救人员送来的疑似 </a:t>
            </a:r>
            <a:r>
              <a:rPr lang="en-US" altLang="zh-CN" sz="2800" b="1" dirty="0" smtClean="0">
                <a:latin typeface="华文新魏" pitchFamily="2" charset="-122"/>
                <a:ea typeface="华文新魏" pitchFamily="2" charset="-122"/>
              </a:rPr>
              <a:t>ACS</a:t>
            </a:r>
            <a:r>
              <a:rPr lang="zh-CN" altLang="en-US" sz="2800" b="1" dirty="0" smtClean="0">
                <a:latin typeface="华文新魏" pitchFamily="2" charset="-122"/>
                <a:ea typeface="华文新魏" pitchFamily="2" charset="-122"/>
              </a:rPr>
              <a:t>患者有病床可用</a:t>
            </a:r>
            <a:endParaRPr lang="en-US" altLang="zh-CN" sz="28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8" name="矩形 7"/>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sp>
        <p:nvSpPr>
          <p:cNvPr id="10" name="Rectangle 3"/>
          <p:cNvSpPr txBox="1">
            <a:spLocks noChangeArrowheads="1"/>
          </p:cNvSpPr>
          <p:nvPr/>
        </p:nvSpPr>
        <p:spPr bwMode="auto">
          <a:xfrm>
            <a:off x="500063" y="1571625"/>
            <a:ext cx="8229600" cy="4714875"/>
          </a:xfrm>
          <a:prstGeom prst="rect">
            <a:avLst/>
          </a:prstGeom>
          <a:no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zh-CN" altLang="en-US"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国外</a:t>
            </a:r>
            <a:r>
              <a:rPr kumimoji="0" lang="en-US" altLang="zh-CN"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CPC</a:t>
            </a:r>
            <a:r>
              <a:rPr kumimoji="0" lang="zh-CN" altLang="en-US"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认证促进了</a:t>
            </a:r>
            <a:r>
              <a:rPr kumimoji="0" lang="en-US" altLang="zh-CN"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ACS</a:t>
            </a:r>
            <a:r>
              <a:rPr kumimoji="0" lang="zh-CN" altLang="en-US"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的救治水平</a:t>
            </a:r>
            <a:endParaRPr kumimoji="0" lang="en-US" altLang="zh-CN"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zh-CN" altLang="en-US"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中国</a:t>
            </a:r>
            <a:r>
              <a:rPr kumimoji="0" lang="en-US" altLang="zh-CN"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ACS</a:t>
            </a:r>
            <a:r>
              <a:rPr kumimoji="0" lang="zh-CN" altLang="en-US"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救治水平亟待提高</a:t>
            </a:r>
            <a:endParaRPr kumimoji="0" lang="en-US" altLang="zh-CN"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zh-CN" altLang="en-US" sz="3600" b="1" i="0" u="none" strike="noStrike" kern="0" cap="none" spc="0" normalizeH="0" baseline="0" noProof="0" dirty="0" smtClean="0">
                <a:ln>
                  <a:noFill/>
                </a:ln>
                <a:solidFill>
                  <a:srgbClr val="0000FF"/>
                </a:solidFill>
                <a:effectLst/>
                <a:uLnTx/>
                <a:uFillTx/>
                <a:latin typeface="华文新魏" pitchFamily="2" charset="-122"/>
                <a:ea typeface="华文新魏" pitchFamily="2" charset="-122"/>
                <a:cs typeface="+mn-cs"/>
              </a:rPr>
              <a:t>中国</a:t>
            </a:r>
            <a:r>
              <a:rPr kumimoji="0" lang="en-US" altLang="zh-CN" sz="3600" b="1" i="0" u="none" strike="noStrike" kern="0" cap="none" spc="0" normalizeH="0" baseline="0" noProof="0" dirty="0" smtClean="0">
                <a:ln>
                  <a:noFill/>
                </a:ln>
                <a:solidFill>
                  <a:srgbClr val="0000FF"/>
                </a:solidFill>
                <a:effectLst/>
                <a:uLnTx/>
                <a:uFillTx/>
                <a:latin typeface="华文新魏" pitchFamily="2" charset="-122"/>
                <a:ea typeface="华文新魏" pitchFamily="2" charset="-122"/>
                <a:cs typeface="+mn-cs"/>
              </a:rPr>
              <a:t>CPC</a:t>
            </a:r>
            <a:r>
              <a:rPr kumimoji="0" lang="zh-CN" altLang="en-US" sz="3600" b="1" i="0" u="none" strike="noStrike" kern="0" cap="none" spc="0" normalizeH="0" baseline="0" noProof="0" dirty="0" smtClean="0">
                <a:ln>
                  <a:noFill/>
                </a:ln>
                <a:solidFill>
                  <a:srgbClr val="0000FF"/>
                </a:solidFill>
                <a:effectLst/>
                <a:uLnTx/>
                <a:uFillTx/>
                <a:latin typeface="华文新魏" pitchFamily="2" charset="-122"/>
                <a:ea typeface="华文新魏" pitchFamily="2" charset="-122"/>
                <a:cs typeface="+mn-cs"/>
              </a:rPr>
              <a:t>建设的初步成效显著但处于起步</a:t>
            </a:r>
            <a:r>
              <a:rPr kumimoji="0" lang="en-US" altLang="zh-CN" sz="3600" b="1" i="0" u="none" strike="noStrike" kern="0" cap="none" spc="0" normalizeH="0" baseline="0" noProof="0" dirty="0" smtClean="0">
                <a:ln>
                  <a:noFill/>
                </a:ln>
                <a:solidFill>
                  <a:srgbClr val="0000FF"/>
                </a:solidFill>
                <a:effectLst/>
                <a:uLnTx/>
                <a:uFillTx/>
                <a:latin typeface="华文新魏" pitchFamily="2" charset="-122"/>
                <a:ea typeface="华文新魏" pitchFamily="2" charset="-122"/>
                <a:cs typeface="+mn-cs"/>
              </a:rPr>
              <a:t>-</a:t>
            </a:r>
            <a:r>
              <a:rPr kumimoji="0" lang="zh-CN" altLang="en-US" sz="3600" b="1" i="0" u="none" strike="noStrike" kern="0" cap="none" spc="0" normalizeH="0" baseline="0" noProof="0" dirty="0" smtClean="0">
                <a:ln>
                  <a:noFill/>
                </a:ln>
                <a:solidFill>
                  <a:srgbClr val="0000FF"/>
                </a:solidFill>
                <a:effectLst/>
                <a:uLnTx/>
                <a:uFillTx/>
                <a:latin typeface="华文新魏" pitchFamily="2" charset="-122"/>
                <a:ea typeface="华文新魏" pitchFamily="2" charset="-122"/>
                <a:cs typeface="+mn-cs"/>
              </a:rPr>
              <a:t>快速发展期，急需规范</a:t>
            </a:r>
            <a:endParaRPr kumimoji="0" lang="en-US" altLang="zh-CN" sz="3600" b="1" i="0" u="none" strike="noStrike" kern="0" cap="none" spc="0" normalizeH="0" baseline="0" noProof="0" dirty="0" smtClean="0">
              <a:ln>
                <a:noFill/>
              </a:ln>
              <a:solidFill>
                <a:srgbClr val="0000FF"/>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zh-CN" altLang="en-US"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国外认证标准与中国的实际有差距</a:t>
            </a:r>
            <a:endParaRPr kumimoji="0" lang="en-US" altLang="zh-CN"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zh-CN" altLang="en-US"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rPr>
              <a:t>中国已经积累了一定的经验</a:t>
            </a:r>
            <a:endParaRPr kumimoji="0" lang="en-US" altLang="zh-CN" sz="3600" b="1" i="0" u="none" strike="noStrike" kern="0" cap="none" spc="0" normalizeH="0" baseline="0" noProof="0" dirty="0" smtClean="0">
              <a:ln>
                <a:noFill/>
              </a:ln>
              <a:solidFill>
                <a:srgbClr val="000000"/>
              </a:solidFill>
              <a:effectLst/>
              <a:uLnTx/>
              <a:uFillTx/>
              <a:latin typeface="华文新魏" pitchFamily="2" charset="-122"/>
              <a:ea typeface="华文新魏" pitchFamily="2" charset="-122"/>
              <a:cs typeface="+mn-cs"/>
            </a:endParaRPr>
          </a:p>
        </p:txBody>
      </p:sp>
      <p:sp>
        <p:nvSpPr>
          <p:cNvPr id="11" name="Rectangle 2"/>
          <p:cNvSpPr>
            <a:spLocks noGrp="1" noChangeArrowheads="1"/>
          </p:cNvSpPr>
          <p:nvPr>
            <p:ph type="title"/>
          </p:nvPr>
        </p:nvSpPr>
        <p:spPr>
          <a:xfrm>
            <a:off x="3643303" y="357166"/>
            <a:ext cx="5500697" cy="928708"/>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为什么要进行中国自主认证</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fontScale="90000"/>
          </a:bodyPr>
          <a:lstStyle/>
          <a:p>
            <a:r>
              <a:rPr lang="zh-CN" altLang="en-US" sz="3200" b="1" dirty="0" smtClean="0">
                <a:solidFill>
                  <a:schemeClr val="bg1"/>
                </a:solidFill>
                <a:latin typeface="华文新魏" pitchFamily="2" charset="-122"/>
                <a:ea typeface="华文新魏" pitchFamily="2" charset="-122"/>
              </a:rPr>
              <a:t>对典型</a:t>
            </a:r>
            <a:r>
              <a:rPr lang="en-US" altLang="zh-CN" sz="3200" b="1" dirty="0" smtClean="0">
                <a:solidFill>
                  <a:schemeClr val="bg1"/>
                </a:solidFill>
                <a:latin typeface="华文新魏" pitchFamily="2" charset="-122"/>
                <a:ea typeface="华文新魏" pitchFamily="2" charset="-122"/>
              </a:rPr>
              <a:t>ACS</a:t>
            </a:r>
            <a:r>
              <a:rPr lang="zh-CN" altLang="en-US" sz="3200" b="1" dirty="0" smtClean="0">
                <a:solidFill>
                  <a:schemeClr val="bg1"/>
                </a:solidFill>
                <a:latin typeface="华文新魏" pitchFamily="2" charset="-122"/>
                <a:ea typeface="华文新魏" pitchFamily="2" charset="-122"/>
              </a:rPr>
              <a:t>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357158" y="1571612"/>
            <a:ext cx="8572560" cy="4929222"/>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zh-CN" sz="3200" b="1" dirty="0" smtClean="0">
                <a:latin typeface="华文新魏" pitchFamily="2" charset="-122"/>
                <a:ea typeface="华文新魏" pitchFamily="2" charset="-122"/>
              </a:rPr>
              <a:t>对</a:t>
            </a:r>
            <a:r>
              <a:rPr lang="en-US" altLang="zh-CN" sz="3200" b="1" dirty="0" smtClean="0">
                <a:latin typeface="华文新魏" pitchFamily="2" charset="-122"/>
                <a:ea typeface="华文新魏" pitchFamily="2" charset="-122"/>
              </a:rPr>
              <a:t>ACS</a:t>
            </a:r>
            <a:r>
              <a:rPr lang="zh-CN" altLang="zh-CN" sz="3200" b="1" dirty="0" smtClean="0">
                <a:latin typeface="华文新魏" pitchFamily="2" charset="-122"/>
                <a:ea typeface="华文新魏" pitchFamily="2" charset="-122"/>
              </a:rPr>
              <a:t>患者的</a:t>
            </a:r>
            <a:r>
              <a:rPr lang="zh-CN" altLang="en-US" sz="3200" b="1" dirty="0" smtClean="0">
                <a:latin typeface="华文新魏" pitchFamily="2" charset="-122"/>
                <a:ea typeface="华文新魏" pitchFamily="2" charset="-122"/>
              </a:rPr>
              <a:t>分诊和评估</a:t>
            </a:r>
            <a:endParaRPr lang="en-US" altLang="zh-CN" sz="3200" b="1" dirty="0" smtClean="0">
              <a:latin typeface="华文新魏" pitchFamily="2" charset="-122"/>
              <a:ea typeface="华文新魏" pitchFamily="2" charset="-122"/>
            </a:endParaRPr>
          </a:p>
        </p:txBody>
      </p:sp>
      <p:sp>
        <p:nvSpPr>
          <p:cNvPr id="7" name="矩形 6"/>
          <p:cNvSpPr/>
          <p:nvPr/>
        </p:nvSpPr>
        <p:spPr>
          <a:xfrm>
            <a:off x="571472" y="2285992"/>
            <a:ext cx="8001056" cy="3194721"/>
          </a:xfrm>
          <a:prstGeom prst="rect">
            <a:avLst/>
          </a:prstGeom>
        </p:spPr>
        <p:txBody>
          <a:bodyPr wrap="square">
            <a:spAutoFit/>
          </a:bodyPr>
          <a:lstStyle/>
          <a:p>
            <a:pPr marL="742950" lvl="1" indent="-285750">
              <a:spcBef>
                <a:spcPct val="20000"/>
              </a:spcBef>
              <a:buFont typeface="Arial" pitchFamily="34" charset="0"/>
              <a:buChar char="–"/>
              <a:defRPr/>
            </a:pPr>
            <a:r>
              <a:rPr lang="zh-CN" altLang="en-US" sz="2400" b="1" dirty="0" smtClean="0">
                <a:latin typeface="华文新魏" pitchFamily="2" charset="-122"/>
                <a:ea typeface="华文新魏" pitchFamily="2" charset="-122"/>
              </a:rPr>
              <a:t>最好从首次医疗接触（如果目前不具备条件，至少应从分诊）开始，为</a:t>
            </a:r>
            <a:r>
              <a:rPr lang="en-US" altLang="zh-CN" sz="2400" b="1" dirty="0" smtClean="0">
                <a:latin typeface="华文新魏" pitchFamily="2" charset="-122"/>
                <a:ea typeface="华文新魏" pitchFamily="2" charset="-122"/>
              </a:rPr>
              <a:t>ACS</a:t>
            </a:r>
            <a:r>
              <a:rPr lang="zh-CN" altLang="en-US" sz="2400" b="1" dirty="0" smtClean="0">
                <a:latin typeface="华文新魏" pitchFamily="2" charset="-122"/>
                <a:ea typeface="华文新魏" pitchFamily="2" charset="-122"/>
              </a:rPr>
              <a:t>患者</a:t>
            </a:r>
            <a:r>
              <a:rPr lang="zh-CN" altLang="en-US" sz="2400" b="1" dirty="0" smtClean="0">
                <a:solidFill>
                  <a:srgbClr val="FF0000"/>
                </a:solidFill>
                <a:latin typeface="华文新魏" pitchFamily="2" charset="-122"/>
                <a:ea typeface="华文新魏" pitchFamily="2" charset="-122"/>
              </a:rPr>
              <a:t>建立时间节点记录表，并登录云平台建立数据库</a:t>
            </a:r>
            <a:r>
              <a:rPr lang="zh-CN" altLang="en-US" sz="2400" b="1" dirty="0" smtClean="0">
                <a:latin typeface="华文新魏" pitchFamily="2" charset="-122"/>
                <a:ea typeface="华文新魏" pitchFamily="2" charset="-122"/>
              </a:rPr>
              <a:t>，对每一位</a:t>
            </a:r>
            <a:r>
              <a:rPr lang="en-US" altLang="zh-CN" sz="2400" b="1" dirty="0" smtClean="0">
                <a:latin typeface="华文新魏" pitchFamily="2" charset="-122"/>
                <a:ea typeface="华文新魏" pitchFamily="2" charset="-122"/>
              </a:rPr>
              <a:t>ACS</a:t>
            </a:r>
            <a:r>
              <a:rPr lang="zh-CN" altLang="en-US" sz="2400" b="1" dirty="0" smtClean="0">
                <a:latin typeface="华文新魏" pitchFamily="2" charset="-122"/>
                <a:ea typeface="华文新魏" pitchFamily="2" charset="-122"/>
              </a:rPr>
              <a:t>患者的诊疗过程均进行以时间轴为线索的记录和跟踪，并留下</a:t>
            </a:r>
            <a:r>
              <a:rPr lang="zh-CN" altLang="en-US" sz="2400" b="1" dirty="0" smtClean="0">
                <a:solidFill>
                  <a:srgbClr val="FF0000"/>
                </a:solidFill>
                <a:latin typeface="华文新魏" pitchFamily="2" charset="-122"/>
                <a:ea typeface="华文新魏" pitchFamily="2" charset="-122"/>
              </a:rPr>
              <a:t>可供溯源的原始记录</a:t>
            </a:r>
            <a:endParaRPr lang="en-US" altLang="zh-CN" sz="2400" b="1" dirty="0" smtClean="0">
              <a:solidFill>
                <a:srgbClr val="FF0000"/>
              </a:solidFill>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4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400" b="1" dirty="0" smtClean="0">
                <a:latin typeface="华文新魏" pitchFamily="2" charset="-122"/>
                <a:ea typeface="华文新魏" pitchFamily="2" charset="-122"/>
              </a:rPr>
              <a:t>建立因非心血管病住院患者在住院期间发生</a:t>
            </a:r>
            <a:r>
              <a:rPr lang="en-US" altLang="zh-CN" sz="2400" b="1" dirty="0" smtClean="0">
                <a:latin typeface="华文新魏" pitchFamily="2" charset="-122"/>
                <a:ea typeface="华文新魏" pitchFamily="2" charset="-122"/>
              </a:rPr>
              <a:t>ACS</a:t>
            </a:r>
            <a:r>
              <a:rPr lang="zh-CN" altLang="en-US" sz="2400" b="1" dirty="0" smtClean="0">
                <a:latin typeface="华文新魏" pitchFamily="2" charset="-122"/>
                <a:ea typeface="华文新魏" pitchFamily="2" charset="-122"/>
              </a:rPr>
              <a:t>时的救治流程，并进行医院的全员培训</a:t>
            </a:r>
            <a:endParaRPr lang="zh-CN" altLang="zh-CN" sz="24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fontScale="90000"/>
          </a:bodyPr>
          <a:lstStyle/>
          <a:p>
            <a:r>
              <a:rPr lang="zh-CN" altLang="en-US" sz="3200" b="1" dirty="0" smtClean="0">
                <a:solidFill>
                  <a:schemeClr val="bg1"/>
                </a:solidFill>
                <a:latin typeface="华文新魏" pitchFamily="2" charset="-122"/>
                <a:ea typeface="华文新魏" pitchFamily="2" charset="-122"/>
              </a:rPr>
              <a:t>对典型</a:t>
            </a:r>
            <a:r>
              <a:rPr lang="en-US" altLang="zh-CN" sz="3200" b="1" dirty="0" smtClean="0">
                <a:solidFill>
                  <a:schemeClr val="bg1"/>
                </a:solidFill>
                <a:latin typeface="华文新魏" pitchFamily="2" charset="-122"/>
                <a:ea typeface="华文新魏" pitchFamily="2" charset="-122"/>
              </a:rPr>
              <a:t>ACS</a:t>
            </a:r>
            <a:r>
              <a:rPr lang="zh-CN" altLang="en-US" sz="3200" b="1" dirty="0" smtClean="0">
                <a:solidFill>
                  <a:schemeClr val="bg1"/>
                </a:solidFill>
                <a:latin typeface="华文新魏" pitchFamily="2" charset="-122"/>
                <a:ea typeface="华文新魏" pitchFamily="2" charset="-122"/>
              </a:rPr>
              <a:t>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857224" y="1500174"/>
            <a:ext cx="7000924" cy="4572032"/>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zh-CN" sz="3200" b="1" dirty="0" smtClean="0">
                <a:latin typeface="华文新魏" pitchFamily="2" charset="-122"/>
                <a:ea typeface="华文新魏" pitchFamily="2" charset="-122"/>
              </a:rPr>
              <a:t>对</a:t>
            </a:r>
            <a:r>
              <a:rPr lang="en-US" altLang="zh-CN" sz="3200" b="1" dirty="0" smtClean="0">
                <a:latin typeface="华文新魏" pitchFamily="2" charset="-122"/>
                <a:ea typeface="华文新魏" pitchFamily="2" charset="-122"/>
              </a:rPr>
              <a:t>STEMI</a:t>
            </a:r>
            <a:r>
              <a:rPr lang="zh-CN" altLang="zh-CN" sz="3200" b="1" dirty="0" smtClean="0">
                <a:latin typeface="华文新魏" pitchFamily="2" charset="-122"/>
                <a:ea typeface="华文新魏" pitchFamily="2" charset="-122"/>
              </a:rPr>
              <a:t>患者的评估</a:t>
            </a:r>
            <a:r>
              <a:rPr lang="zh-CN" altLang="en-US" sz="3200" b="1" dirty="0" smtClean="0">
                <a:latin typeface="华文新魏" pitchFamily="2" charset="-122"/>
                <a:ea typeface="华文新魏" pitchFamily="2" charset="-122"/>
              </a:rPr>
              <a:t>要求</a:t>
            </a:r>
            <a:endParaRPr lang="en-US" altLang="zh-CN" sz="3200" b="1" dirty="0" smtClean="0">
              <a:latin typeface="华文新魏" pitchFamily="2" charset="-122"/>
              <a:ea typeface="华文新魏" pitchFamily="2" charset="-122"/>
            </a:endParaRPr>
          </a:p>
        </p:txBody>
      </p:sp>
      <p:sp>
        <p:nvSpPr>
          <p:cNvPr id="7" name="矩形 6"/>
          <p:cNvSpPr/>
          <p:nvPr/>
        </p:nvSpPr>
        <p:spPr>
          <a:xfrm>
            <a:off x="1071538" y="2285992"/>
            <a:ext cx="6643734" cy="3453253"/>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根据最新的</a:t>
            </a:r>
            <a:r>
              <a:rPr lang="en-US" altLang="zh-CN" sz="2800" b="1" dirty="0" smtClean="0">
                <a:latin typeface="华文新魏" pitchFamily="2" charset="-122"/>
                <a:ea typeface="华文新魏" pitchFamily="2" charset="-122"/>
              </a:rPr>
              <a:t>STEMI</a:t>
            </a:r>
            <a:r>
              <a:rPr lang="zh-CN" altLang="en-US" sz="2800" b="1" dirty="0" smtClean="0">
                <a:latin typeface="华文新魏" pitchFamily="2" charset="-122"/>
                <a:ea typeface="华文新魏" pitchFamily="2" charset="-122"/>
              </a:rPr>
              <a:t>诊治指南制定标准的用药方案</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建立急诊科一键启动心导管室的流程</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建立相应流程和制度，确保导管室能在被启动后</a:t>
            </a:r>
            <a:r>
              <a:rPr lang="en-US" altLang="zh-CN" sz="2800" b="1" dirty="0" smtClean="0">
                <a:latin typeface="华文新魏" pitchFamily="2" charset="-122"/>
                <a:ea typeface="华文新魏" pitchFamily="2" charset="-122"/>
              </a:rPr>
              <a:t>30</a:t>
            </a:r>
            <a:r>
              <a:rPr lang="zh-CN" altLang="en-US" sz="2800" b="1" dirty="0" smtClean="0">
                <a:latin typeface="华文新魏" pitchFamily="2" charset="-122"/>
                <a:ea typeface="华文新魏" pitchFamily="2" charset="-122"/>
              </a:rPr>
              <a:t>分钟接受</a:t>
            </a:r>
            <a:r>
              <a:rPr lang="en-US" altLang="zh-CN" sz="2800" b="1" dirty="0" smtClean="0">
                <a:latin typeface="华文新魏" pitchFamily="2" charset="-122"/>
                <a:ea typeface="华文新魏" pitchFamily="2" charset="-122"/>
              </a:rPr>
              <a:t>STEMI</a:t>
            </a:r>
            <a:r>
              <a:rPr lang="zh-CN" altLang="en-US" sz="2800" b="1" dirty="0" smtClean="0">
                <a:latin typeface="华文新魏" pitchFamily="2" charset="-122"/>
                <a:ea typeface="华文新魏" pitchFamily="2" charset="-122"/>
              </a:rPr>
              <a:t>患者</a:t>
            </a:r>
            <a:endParaRPr lang="zh-CN" altLang="zh-CN" sz="28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fontScale="90000"/>
          </a:bodyPr>
          <a:lstStyle/>
          <a:p>
            <a:r>
              <a:rPr lang="zh-CN" altLang="en-US" sz="3200" b="1" dirty="0" smtClean="0">
                <a:solidFill>
                  <a:schemeClr val="bg1"/>
                </a:solidFill>
                <a:latin typeface="华文新魏" pitchFamily="2" charset="-122"/>
                <a:ea typeface="华文新魏" pitchFamily="2" charset="-122"/>
              </a:rPr>
              <a:t>对典型</a:t>
            </a:r>
            <a:r>
              <a:rPr lang="en-US" altLang="zh-CN" sz="3200" b="1" dirty="0" smtClean="0">
                <a:solidFill>
                  <a:schemeClr val="bg1"/>
                </a:solidFill>
                <a:latin typeface="华文新魏" pitchFamily="2" charset="-122"/>
                <a:ea typeface="华文新魏" pitchFamily="2" charset="-122"/>
              </a:rPr>
              <a:t>ACS</a:t>
            </a:r>
            <a:r>
              <a:rPr lang="zh-CN" altLang="en-US" sz="3200" b="1" dirty="0" smtClean="0">
                <a:solidFill>
                  <a:schemeClr val="bg1"/>
                </a:solidFill>
                <a:latin typeface="华文新魏" pitchFamily="2" charset="-122"/>
                <a:ea typeface="华文新魏" pitchFamily="2" charset="-122"/>
              </a:rPr>
              <a:t>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357158" y="1500174"/>
            <a:ext cx="8215370" cy="5072098"/>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zh-CN" sz="3200" b="1" dirty="0" smtClean="0">
                <a:latin typeface="华文新魏" pitchFamily="2" charset="-122"/>
                <a:ea typeface="华文新魏" pitchFamily="2" charset="-122"/>
              </a:rPr>
              <a:t>对</a:t>
            </a:r>
            <a:r>
              <a:rPr lang="zh-CN" altLang="en-US" sz="3200" b="1" dirty="0" smtClean="0">
                <a:latin typeface="华文新魏" pitchFamily="2" charset="-122"/>
                <a:ea typeface="华文新魏" pitchFamily="2" charset="-122"/>
              </a:rPr>
              <a:t>转诊</a:t>
            </a:r>
            <a:r>
              <a:rPr lang="zh-CN" altLang="zh-CN" sz="3200" b="1" dirty="0" smtClean="0">
                <a:latin typeface="华文新魏" pitchFamily="2" charset="-122"/>
                <a:ea typeface="华文新魏" pitchFamily="2" charset="-122"/>
              </a:rPr>
              <a:t>患者的</a:t>
            </a:r>
            <a:r>
              <a:rPr lang="zh-CN" altLang="en-US" sz="3200" b="1" dirty="0" smtClean="0">
                <a:latin typeface="华文新魏" pitchFamily="2" charset="-122"/>
                <a:ea typeface="华文新魏" pitchFamily="2" charset="-122"/>
              </a:rPr>
              <a:t>要求</a:t>
            </a:r>
            <a:endParaRPr lang="en-US" altLang="zh-CN" sz="3200" b="1" dirty="0" smtClean="0">
              <a:latin typeface="华文新魏" pitchFamily="2" charset="-122"/>
              <a:ea typeface="华文新魏" pitchFamily="2" charset="-122"/>
            </a:endParaRPr>
          </a:p>
        </p:txBody>
      </p:sp>
      <p:sp>
        <p:nvSpPr>
          <p:cNvPr id="7" name="矩形 6"/>
          <p:cNvSpPr/>
          <p:nvPr/>
        </p:nvSpPr>
        <p:spPr>
          <a:xfrm>
            <a:off x="857224" y="2143116"/>
            <a:ext cx="7286676" cy="3884140"/>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胸痛中心应与非</a:t>
            </a:r>
            <a:r>
              <a:rPr lang="en-US" altLang="zh-CN" sz="2800" b="1" dirty="0" smtClean="0">
                <a:latin typeface="华文新魏" pitchFamily="2" charset="-122"/>
                <a:ea typeface="华文新魏" pitchFamily="2" charset="-122"/>
              </a:rPr>
              <a:t>PCI</a:t>
            </a:r>
            <a:r>
              <a:rPr lang="zh-CN" altLang="en-US" sz="2800" b="1" dirty="0" smtClean="0">
                <a:latin typeface="华文新魏" pitchFamily="2" charset="-122"/>
                <a:ea typeface="华文新魏" pitchFamily="2" charset="-122"/>
              </a:rPr>
              <a:t>医院共同制订统一的</a:t>
            </a:r>
            <a:r>
              <a:rPr lang="en-US" altLang="zh-CN" sz="2800" b="1" dirty="0" smtClean="0">
                <a:latin typeface="华文新魏" pitchFamily="2" charset="-122"/>
                <a:ea typeface="华文新魏" pitchFamily="2" charset="-122"/>
              </a:rPr>
              <a:t>STEMI</a:t>
            </a:r>
            <a:r>
              <a:rPr lang="zh-CN" altLang="en-US" sz="2800" b="1" dirty="0" smtClean="0">
                <a:latin typeface="华文新魏" pitchFamily="2" charset="-122"/>
                <a:ea typeface="华文新魏" pitchFamily="2" charset="-122"/>
              </a:rPr>
              <a:t>再灌注方案和规范的流程</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对于实施转运</a:t>
            </a:r>
            <a:r>
              <a:rPr lang="en-US" altLang="zh-CN" sz="2800" b="1" dirty="0" smtClean="0">
                <a:latin typeface="华文新魏" pitchFamily="2" charset="-122"/>
                <a:ea typeface="华文新魏" pitchFamily="2" charset="-122"/>
              </a:rPr>
              <a:t>PCI</a:t>
            </a:r>
            <a:r>
              <a:rPr lang="zh-CN" altLang="en-US" sz="2800" b="1" dirty="0" smtClean="0">
                <a:latin typeface="华文新魏" pitchFamily="2" charset="-122"/>
                <a:ea typeface="华文新魏" pitchFamily="2" charset="-122"/>
              </a:rPr>
              <a:t>者，应有在到达导管室前提前启动导管室的机制</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只有无法按指南建议的时间范围内实施转运</a:t>
            </a:r>
            <a:r>
              <a:rPr lang="en-US" altLang="zh-CN" sz="2800" b="1" dirty="0" smtClean="0">
                <a:latin typeface="华文新魏" pitchFamily="2" charset="-122"/>
                <a:ea typeface="华文新魏" pitchFamily="2" charset="-122"/>
              </a:rPr>
              <a:t>PCI</a:t>
            </a:r>
            <a:r>
              <a:rPr lang="zh-CN" altLang="en-US" sz="2800" b="1" dirty="0" smtClean="0">
                <a:latin typeface="华文新魏" pitchFamily="2" charset="-122"/>
                <a:ea typeface="华文新魏" pitchFamily="2" charset="-122"/>
              </a:rPr>
              <a:t>的情况下，才考虑溶栓治疗</a:t>
            </a:r>
            <a:endParaRPr lang="zh-CN" altLang="zh-CN" sz="28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fontScale="90000"/>
          </a:bodyPr>
          <a:lstStyle/>
          <a:p>
            <a:r>
              <a:rPr lang="zh-CN" altLang="en-US" sz="3200" b="1" dirty="0" smtClean="0">
                <a:solidFill>
                  <a:schemeClr val="bg1"/>
                </a:solidFill>
                <a:latin typeface="华文新魏" pitchFamily="2" charset="-122"/>
                <a:ea typeface="华文新魏" pitchFamily="2" charset="-122"/>
              </a:rPr>
              <a:t>对典型</a:t>
            </a:r>
            <a:r>
              <a:rPr lang="en-US" altLang="zh-CN" sz="3200" b="1" dirty="0" smtClean="0">
                <a:solidFill>
                  <a:schemeClr val="bg1"/>
                </a:solidFill>
                <a:latin typeface="华文新魏" pitchFamily="2" charset="-122"/>
                <a:ea typeface="华文新魏" pitchFamily="2" charset="-122"/>
              </a:rPr>
              <a:t>ACS</a:t>
            </a:r>
            <a:r>
              <a:rPr lang="zh-CN" altLang="en-US" sz="3200" b="1" dirty="0" smtClean="0">
                <a:solidFill>
                  <a:schemeClr val="bg1"/>
                </a:solidFill>
                <a:latin typeface="华文新魏" pitchFamily="2" charset="-122"/>
                <a:ea typeface="华文新魏" pitchFamily="2" charset="-122"/>
              </a:rPr>
              <a:t>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357158" y="1500174"/>
            <a:ext cx="8215370" cy="5072098"/>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zh-CN" sz="3200" b="1" dirty="0" smtClean="0">
                <a:latin typeface="华文新魏" pitchFamily="2" charset="-122"/>
                <a:ea typeface="华文新魏" pitchFamily="2" charset="-122"/>
              </a:rPr>
              <a:t>对</a:t>
            </a:r>
            <a:r>
              <a:rPr lang="zh-CN" altLang="en-US" sz="3200" b="1" dirty="0" smtClean="0">
                <a:latin typeface="华文新魏" pitchFamily="2" charset="-122"/>
                <a:ea typeface="华文新魏" pitchFamily="2" charset="-122"/>
              </a:rPr>
              <a:t>转诊</a:t>
            </a:r>
            <a:r>
              <a:rPr lang="zh-CN" altLang="zh-CN" sz="3200" b="1" dirty="0" smtClean="0">
                <a:latin typeface="华文新魏" pitchFamily="2" charset="-122"/>
                <a:ea typeface="华文新魏" pitchFamily="2" charset="-122"/>
              </a:rPr>
              <a:t>患者的</a:t>
            </a:r>
            <a:r>
              <a:rPr lang="zh-CN" altLang="en-US" sz="3200" b="1" dirty="0" smtClean="0">
                <a:latin typeface="华文新魏" pitchFamily="2" charset="-122"/>
                <a:ea typeface="华文新魏" pitchFamily="2" charset="-122"/>
              </a:rPr>
              <a:t>要求</a:t>
            </a:r>
            <a:endParaRPr lang="en-US" altLang="zh-CN" sz="3200" b="1" dirty="0" smtClean="0">
              <a:latin typeface="华文新魏" pitchFamily="2" charset="-122"/>
              <a:ea typeface="华文新魏" pitchFamily="2" charset="-122"/>
            </a:endParaRPr>
          </a:p>
        </p:txBody>
      </p:sp>
      <p:sp>
        <p:nvSpPr>
          <p:cNvPr id="7" name="矩形 6"/>
          <p:cNvSpPr/>
          <p:nvPr/>
        </p:nvSpPr>
        <p:spPr>
          <a:xfrm>
            <a:off x="571472" y="2571744"/>
            <a:ext cx="7858180" cy="2850011"/>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若选择直接转运</a:t>
            </a:r>
            <a:r>
              <a:rPr lang="en-US" altLang="zh-CN" sz="2800" b="1" dirty="0" smtClean="0">
                <a:latin typeface="华文新魏" pitchFamily="2" charset="-122"/>
                <a:ea typeface="华文新魏" pitchFamily="2" charset="-122"/>
              </a:rPr>
              <a:t>PCI</a:t>
            </a:r>
            <a:r>
              <a:rPr lang="zh-CN" altLang="en-US" sz="2800" b="1" dirty="0" smtClean="0">
                <a:latin typeface="华文新魏" pitchFamily="2" charset="-122"/>
                <a:ea typeface="华文新魏" pitchFamily="2" charset="-122"/>
              </a:rPr>
              <a:t>，应建立相关流程，确保在网络医院的滞留（进门</a:t>
            </a:r>
            <a:r>
              <a:rPr lang="en-US" altLang="zh-CN" sz="2800" b="1" dirty="0" smtClean="0">
                <a:latin typeface="华文新魏" pitchFamily="2" charset="-122"/>
                <a:ea typeface="华文新魏" pitchFamily="2" charset="-122"/>
              </a:rPr>
              <a:t>-</a:t>
            </a:r>
            <a:r>
              <a:rPr lang="zh-CN" altLang="en-US" sz="2800" b="1" dirty="0" smtClean="0">
                <a:latin typeface="华文新魏" pitchFamily="2" charset="-122"/>
                <a:ea typeface="华文新魏" pitchFamily="2" charset="-122"/>
              </a:rPr>
              <a:t>出门，</a:t>
            </a:r>
            <a:r>
              <a:rPr lang="en-US" altLang="zh-CN" sz="2800" b="1" dirty="0" smtClean="0">
                <a:latin typeface="华文新魏" pitchFamily="2" charset="-122"/>
                <a:ea typeface="华文新魏" pitchFamily="2" charset="-122"/>
              </a:rPr>
              <a:t>Door-in and door-out</a:t>
            </a:r>
            <a:r>
              <a:rPr lang="zh-CN" altLang="en-US" sz="2800" b="1" dirty="0" smtClean="0">
                <a:latin typeface="华文新魏" pitchFamily="2" charset="-122"/>
                <a:ea typeface="华文新魏" pitchFamily="2" charset="-122"/>
              </a:rPr>
              <a:t>）时间</a:t>
            </a:r>
            <a:r>
              <a:rPr lang="zh-CN" altLang="en-US" sz="2800" b="1" dirty="0" smtClean="0">
                <a:solidFill>
                  <a:srgbClr val="FF0000"/>
                </a:solidFill>
                <a:latin typeface="华文新魏" pitchFamily="2" charset="-122"/>
                <a:ea typeface="华文新魏" pitchFamily="2" charset="-122"/>
              </a:rPr>
              <a:t>小于</a:t>
            </a:r>
            <a:r>
              <a:rPr lang="en-US" altLang="zh-CN" sz="2800" b="1" dirty="0" smtClean="0">
                <a:solidFill>
                  <a:srgbClr val="FF0000"/>
                </a:solidFill>
                <a:latin typeface="华文新魏" pitchFamily="2" charset="-122"/>
                <a:ea typeface="华文新魏" pitchFamily="2" charset="-122"/>
              </a:rPr>
              <a:t>30</a:t>
            </a:r>
            <a:r>
              <a:rPr lang="zh-CN" altLang="en-US" sz="2800" b="1" dirty="0" smtClean="0">
                <a:solidFill>
                  <a:srgbClr val="FF0000"/>
                </a:solidFill>
                <a:latin typeface="华文新魏" pitchFamily="2" charset="-122"/>
                <a:ea typeface="华文新魏" pitchFamily="2" charset="-122"/>
              </a:rPr>
              <a:t>分钟</a:t>
            </a:r>
            <a:endParaRPr lang="en-US" altLang="zh-CN" sz="2800" b="1" dirty="0" smtClean="0">
              <a:solidFill>
                <a:srgbClr val="FF0000"/>
              </a:solidFill>
              <a:latin typeface="华文新魏" pitchFamily="2" charset="-122"/>
              <a:ea typeface="华文新魏" pitchFamily="2" charset="-122"/>
            </a:endParaRPr>
          </a:p>
          <a:p>
            <a:pPr marL="742950" lvl="1" indent="-285750">
              <a:spcBef>
                <a:spcPct val="20000"/>
              </a:spcBef>
              <a:defRPr/>
            </a:pPr>
            <a:endParaRPr lang="zh-CN" altLang="en-US"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若考虑溶栓治疗，应在</a:t>
            </a:r>
            <a:r>
              <a:rPr lang="en-US" altLang="zh-CN" sz="2800" b="1" dirty="0" smtClean="0">
                <a:solidFill>
                  <a:srgbClr val="FF0000"/>
                </a:solidFill>
                <a:latin typeface="华文新魏" pitchFamily="2" charset="-122"/>
                <a:ea typeface="华文新魏" pitchFamily="2" charset="-122"/>
              </a:rPr>
              <a:t>FMC</a:t>
            </a:r>
            <a:r>
              <a:rPr lang="zh-CN" altLang="en-US" sz="2800" b="1" dirty="0" smtClean="0">
                <a:solidFill>
                  <a:srgbClr val="FF0000"/>
                </a:solidFill>
                <a:latin typeface="华文新魏" pitchFamily="2" charset="-122"/>
                <a:ea typeface="华文新魏" pitchFamily="2" charset="-122"/>
              </a:rPr>
              <a:t>后</a:t>
            </a:r>
            <a:r>
              <a:rPr lang="en-US" altLang="zh-CN" sz="2800" b="1" dirty="0" smtClean="0">
                <a:solidFill>
                  <a:srgbClr val="FF0000"/>
                </a:solidFill>
                <a:latin typeface="华文新魏" pitchFamily="2" charset="-122"/>
                <a:ea typeface="华文新魏" pitchFamily="2" charset="-122"/>
              </a:rPr>
              <a:t>30</a:t>
            </a:r>
            <a:r>
              <a:rPr lang="zh-CN" altLang="en-US" sz="2800" b="1" dirty="0" smtClean="0">
                <a:solidFill>
                  <a:srgbClr val="FF0000"/>
                </a:solidFill>
                <a:latin typeface="华文新魏" pitchFamily="2" charset="-122"/>
                <a:ea typeface="华文新魏" pitchFamily="2" charset="-122"/>
              </a:rPr>
              <a:t>分钟内</a:t>
            </a:r>
            <a:r>
              <a:rPr lang="zh-CN" altLang="en-US" sz="2800" b="1" dirty="0" smtClean="0">
                <a:latin typeface="华文新魏" pitchFamily="2" charset="-122"/>
                <a:ea typeface="华文新魏" pitchFamily="2" charset="-122"/>
              </a:rPr>
              <a:t>开始溶栓，并应建立溶栓后转运方案</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fontScale="90000"/>
          </a:bodyPr>
          <a:lstStyle/>
          <a:p>
            <a:r>
              <a:rPr lang="zh-CN" altLang="en-US" sz="3200" b="1" dirty="0" smtClean="0">
                <a:solidFill>
                  <a:schemeClr val="bg1"/>
                </a:solidFill>
                <a:latin typeface="华文新魏" pitchFamily="2" charset="-122"/>
                <a:ea typeface="华文新魏" pitchFamily="2" charset="-122"/>
              </a:rPr>
              <a:t>对典型</a:t>
            </a:r>
            <a:r>
              <a:rPr lang="en-US" altLang="zh-CN" sz="3200" b="1" dirty="0" smtClean="0">
                <a:solidFill>
                  <a:schemeClr val="bg1"/>
                </a:solidFill>
                <a:latin typeface="华文新魏" pitchFamily="2" charset="-122"/>
                <a:ea typeface="华文新魏" pitchFamily="2" charset="-122"/>
              </a:rPr>
              <a:t>ACS</a:t>
            </a:r>
            <a:r>
              <a:rPr lang="zh-CN" altLang="en-US" sz="3200" b="1" dirty="0" smtClean="0">
                <a:solidFill>
                  <a:schemeClr val="bg1"/>
                </a:solidFill>
                <a:latin typeface="华文新魏" pitchFamily="2" charset="-122"/>
                <a:ea typeface="华文新魏" pitchFamily="2" charset="-122"/>
              </a:rPr>
              <a:t>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357158" y="1500174"/>
            <a:ext cx="8215370" cy="5072098"/>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r>
              <a:rPr lang="zh-CN" altLang="zh-CN" sz="3200" b="1" dirty="0" smtClean="0">
                <a:latin typeface="华文新魏" pitchFamily="2" charset="-122"/>
                <a:ea typeface="华文新魏" pitchFamily="2" charset="-122"/>
              </a:rPr>
              <a:t>对</a:t>
            </a:r>
            <a:r>
              <a:rPr lang="en-US" altLang="zh-CN" sz="3200" b="1" dirty="0" smtClean="0">
                <a:latin typeface="华文新魏" pitchFamily="2" charset="-122"/>
                <a:ea typeface="华文新魏" pitchFamily="2" charset="-122"/>
              </a:rPr>
              <a:t>NSTEMI</a:t>
            </a:r>
            <a:r>
              <a:rPr lang="zh-CN" altLang="en-US" sz="3200" b="1" dirty="0" smtClean="0">
                <a:latin typeface="华文新魏" pitchFamily="2" charset="-122"/>
                <a:ea typeface="华文新魏" pitchFamily="2" charset="-122"/>
              </a:rPr>
              <a:t>及</a:t>
            </a:r>
            <a:r>
              <a:rPr lang="en-US" altLang="zh-CN" sz="3200" b="1" dirty="0" smtClean="0">
                <a:latin typeface="华文新魏" pitchFamily="2" charset="-122"/>
                <a:ea typeface="华文新魏" pitchFamily="2" charset="-122"/>
              </a:rPr>
              <a:t>UA</a:t>
            </a:r>
            <a:r>
              <a:rPr lang="zh-CN" altLang="en-US" sz="3200" b="1" dirty="0" smtClean="0">
                <a:latin typeface="华文新魏" pitchFamily="2" charset="-122"/>
                <a:ea typeface="华文新魏" pitchFamily="2" charset="-122"/>
              </a:rPr>
              <a:t>患者的要求</a:t>
            </a:r>
            <a:endParaRPr lang="en-US" altLang="zh-CN" sz="3200" b="1" dirty="0" smtClean="0">
              <a:latin typeface="华文新魏" pitchFamily="2" charset="-122"/>
              <a:ea typeface="华文新魏" pitchFamily="2" charset="-122"/>
            </a:endParaRPr>
          </a:p>
        </p:txBody>
      </p:sp>
      <p:sp>
        <p:nvSpPr>
          <p:cNvPr id="7" name="矩形 6"/>
          <p:cNvSpPr/>
          <p:nvPr/>
        </p:nvSpPr>
        <p:spPr>
          <a:xfrm>
            <a:off x="357158" y="2285992"/>
            <a:ext cx="7858180" cy="3453253"/>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确定心肌生化标志物诊断</a:t>
            </a:r>
            <a:r>
              <a:rPr lang="en-US" altLang="zh-CN" sz="2800" b="1" dirty="0" smtClean="0">
                <a:latin typeface="华文新魏" pitchFamily="2" charset="-122"/>
                <a:ea typeface="华文新魏" pitchFamily="2" charset="-122"/>
              </a:rPr>
              <a:t>NSTEMI</a:t>
            </a:r>
            <a:r>
              <a:rPr lang="zh-CN" altLang="en-US" sz="2800" b="1" dirty="0" smtClean="0">
                <a:latin typeface="华文新魏" pitchFamily="2" charset="-122"/>
                <a:ea typeface="华文新魏" pitchFamily="2" charset="-122"/>
              </a:rPr>
              <a:t>的标准界値，生化标志物中必须包含肌钙蛋白</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应运用公认评分工具，例如</a:t>
            </a:r>
            <a:r>
              <a:rPr lang="en-US" altLang="zh-CN" sz="2800" b="1" dirty="0" smtClean="0">
                <a:latin typeface="华文新魏" pitchFamily="2" charset="-122"/>
                <a:ea typeface="华文新魏" pitchFamily="2" charset="-122"/>
              </a:rPr>
              <a:t>GRACE</a:t>
            </a:r>
            <a:r>
              <a:rPr lang="zh-CN" altLang="en-US" sz="2800" b="1" dirty="0" smtClean="0">
                <a:latin typeface="华文新魏" pitchFamily="2" charset="-122"/>
                <a:ea typeface="华文新魏" pitchFamily="2" charset="-122"/>
              </a:rPr>
              <a:t>评分等</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zh-CN" altLang="en-US"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制订对</a:t>
            </a:r>
            <a:r>
              <a:rPr lang="en-US" altLang="zh-CN" sz="2800" b="1" dirty="0" smtClean="0">
                <a:latin typeface="华文新魏" pitchFamily="2" charset="-122"/>
                <a:ea typeface="华文新魏" pitchFamily="2" charset="-122"/>
              </a:rPr>
              <a:t>NSTEMI </a:t>
            </a:r>
            <a:r>
              <a:rPr lang="zh-CN" altLang="en-US" sz="2800" b="1" dirty="0" smtClean="0">
                <a:latin typeface="华文新魏" pitchFamily="2" charset="-122"/>
                <a:ea typeface="华文新魏" pitchFamily="2" charset="-122"/>
              </a:rPr>
              <a:t>或 </a:t>
            </a:r>
            <a:r>
              <a:rPr lang="en-US" altLang="zh-CN" sz="2800" b="1" dirty="0" smtClean="0">
                <a:latin typeface="华文新魏" pitchFamily="2" charset="-122"/>
                <a:ea typeface="华文新魏" pitchFamily="2" charset="-122"/>
              </a:rPr>
              <a:t>UA</a:t>
            </a:r>
            <a:r>
              <a:rPr lang="zh-CN" altLang="en-US" sz="2800" b="1" dirty="0" smtClean="0">
                <a:latin typeface="华文新魏" pitchFamily="2" charset="-122"/>
                <a:ea typeface="华文新魏" pitchFamily="2" charset="-122"/>
              </a:rPr>
              <a:t>重复心电图检查的时间间隔和</a:t>
            </a:r>
            <a:r>
              <a:rPr lang="en-US" altLang="zh-CN" sz="2800" b="1" dirty="0" smtClean="0">
                <a:latin typeface="华文新魏" pitchFamily="2" charset="-122"/>
                <a:ea typeface="华文新魏" pitchFamily="2" charset="-122"/>
              </a:rPr>
              <a:t>/</a:t>
            </a:r>
            <a:r>
              <a:rPr lang="zh-CN" altLang="en-US" sz="2800" b="1" dirty="0" smtClean="0">
                <a:latin typeface="华文新魏" pitchFamily="2" charset="-122"/>
                <a:ea typeface="华文新魏" pitchFamily="2" charset="-122"/>
              </a:rPr>
              <a:t>或直接进行持续 </a:t>
            </a:r>
            <a:r>
              <a:rPr lang="en-US" altLang="zh-CN" sz="2800" b="1" dirty="0" smtClean="0">
                <a:latin typeface="华文新魏" pitchFamily="2" charset="-122"/>
                <a:ea typeface="华文新魏" pitchFamily="2" charset="-122"/>
              </a:rPr>
              <a:t>ST </a:t>
            </a:r>
            <a:r>
              <a:rPr lang="zh-CN" altLang="en-US" sz="2800" b="1" dirty="0" smtClean="0">
                <a:latin typeface="华文新魏" pitchFamily="2" charset="-122"/>
                <a:ea typeface="华文新魏" pitchFamily="2" charset="-122"/>
              </a:rPr>
              <a:t>段监护。</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a:bodyPr>
          <a:lstStyle/>
          <a:p>
            <a:r>
              <a:rPr lang="zh-CN" altLang="en-US" sz="3200" b="1" dirty="0" smtClean="0">
                <a:solidFill>
                  <a:schemeClr val="bg1"/>
                </a:solidFill>
                <a:latin typeface="华文新魏" pitchFamily="2" charset="-122"/>
                <a:ea typeface="华文新魏" pitchFamily="2" charset="-122"/>
              </a:rPr>
              <a:t>对低危患者评估及救治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857224" y="1500174"/>
            <a:ext cx="7786742" cy="4572032"/>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对低危</a:t>
            </a:r>
            <a:r>
              <a:rPr lang="en-US" altLang="zh-CN" sz="3200" b="1" dirty="0" smtClean="0">
                <a:latin typeface="华文新魏" pitchFamily="2" charset="-122"/>
                <a:ea typeface="华文新魏" pitchFamily="2" charset="-122"/>
              </a:rPr>
              <a:t>ACS</a:t>
            </a:r>
            <a:r>
              <a:rPr lang="zh-CN" altLang="en-US" sz="3200" b="1" dirty="0" smtClean="0">
                <a:latin typeface="华文新魏" pitchFamily="2" charset="-122"/>
                <a:ea typeface="华文新魏" pitchFamily="2" charset="-122"/>
              </a:rPr>
              <a:t>及不明原因胸痛患者的评估</a:t>
            </a:r>
            <a:endParaRPr lang="zh-CN" altLang="en-US" sz="2800" b="1" dirty="0" smtClean="0">
              <a:latin typeface="华文新魏" pitchFamily="2" charset="-122"/>
              <a:ea typeface="华文新魏" pitchFamily="2" charset="-122"/>
            </a:endParaRPr>
          </a:p>
        </p:txBody>
      </p:sp>
      <p:sp>
        <p:nvSpPr>
          <p:cNvPr id="7" name="矩形 6"/>
          <p:cNvSpPr/>
          <p:nvPr/>
        </p:nvSpPr>
        <p:spPr>
          <a:xfrm>
            <a:off x="1071538" y="2285992"/>
            <a:ext cx="6643734" cy="2419124"/>
          </a:xfrm>
          <a:prstGeom prst="rect">
            <a:avLst/>
          </a:prstGeom>
        </p:spPr>
        <p:txBody>
          <a:bodyPr wrap="square">
            <a:spAutoFit/>
          </a:bodyPr>
          <a:lstStyle/>
          <a:p>
            <a:pPr marL="742950" lvl="1" indent="-285750">
              <a:spcBef>
                <a:spcPct val="20000"/>
              </a:spcBef>
              <a:buFont typeface="Arial" pitchFamily="34" charset="0"/>
              <a:buChar char="–"/>
              <a:defRPr/>
            </a:pPr>
            <a:r>
              <a:rPr lang="zh-CN" altLang="zh-CN" sz="2800" b="1" dirty="0" smtClean="0">
                <a:latin typeface="华文新魏" pitchFamily="2" charset="-122"/>
                <a:ea typeface="华文新魏" pitchFamily="2" charset="-122"/>
              </a:rPr>
              <a:t>应尽可能全面考虑其他非心源性疾病</a:t>
            </a:r>
            <a:r>
              <a:rPr lang="zh-CN" altLang="en-US" sz="2800" b="1" dirty="0" smtClean="0">
                <a:latin typeface="华文新魏" pitchFamily="2" charset="-122"/>
                <a:ea typeface="华文新魏" pitchFamily="2" charset="-122"/>
              </a:rPr>
              <a:t>的鉴别诊断总流程图</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zh-CN" sz="2800" b="1" dirty="0" smtClean="0">
                <a:latin typeface="华文新魏" pitchFamily="2" charset="-122"/>
                <a:ea typeface="华文新魏" pitchFamily="2" charset="-122"/>
              </a:rPr>
              <a:t>按规定的时间间隔进行心肌标记物检测和心电图监测</a:t>
            </a:r>
            <a:endParaRPr lang="en-US" altLang="zh-CN" sz="28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a:bodyPr>
          <a:lstStyle/>
          <a:p>
            <a:r>
              <a:rPr lang="zh-CN" altLang="en-US" sz="3200" b="1" dirty="0" smtClean="0">
                <a:solidFill>
                  <a:schemeClr val="bg1"/>
                </a:solidFill>
                <a:latin typeface="华文新魏" pitchFamily="2" charset="-122"/>
                <a:ea typeface="华文新魏" pitchFamily="2" charset="-122"/>
              </a:rPr>
              <a:t>对低危患者评估及救治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857224" y="1500174"/>
            <a:ext cx="7786742" cy="4572032"/>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对低危</a:t>
            </a:r>
            <a:r>
              <a:rPr lang="en-US" altLang="zh-CN" sz="3200" b="1" dirty="0" smtClean="0">
                <a:latin typeface="华文新魏" pitchFamily="2" charset="-122"/>
                <a:ea typeface="华文新魏" pitchFamily="2" charset="-122"/>
              </a:rPr>
              <a:t>ACS</a:t>
            </a:r>
            <a:r>
              <a:rPr lang="zh-CN" altLang="en-US" sz="3200" b="1" dirty="0" smtClean="0">
                <a:latin typeface="华文新魏" pitchFamily="2" charset="-122"/>
                <a:ea typeface="华文新魏" pitchFamily="2" charset="-122"/>
              </a:rPr>
              <a:t>及不明原因胸痛患者的评估</a:t>
            </a:r>
            <a:endParaRPr lang="zh-CN" altLang="en-US" sz="2800" b="1" dirty="0" smtClean="0">
              <a:latin typeface="华文新魏" pitchFamily="2" charset="-122"/>
              <a:ea typeface="华文新魏" pitchFamily="2" charset="-122"/>
            </a:endParaRPr>
          </a:p>
        </p:txBody>
      </p:sp>
      <p:sp>
        <p:nvSpPr>
          <p:cNvPr id="7" name="矩形 6"/>
          <p:cNvSpPr/>
          <p:nvPr/>
        </p:nvSpPr>
        <p:spPr>
          <a:xfrm>
            <a:off x="1071538" y="2285992"/>
            <a:ext cx="7072362" cy="3280898"/>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能开展</a:t>
            </a:r>
            <a:r>
              <a:rPr lang="en-US" altLang="zh-CN" sz="2800" b="1" dirty="0" smtClean="0">
                <a:latin typeface="华文新魏" pitchFamily="2" charset="-122"/>
                <a:ea typeface="华文新魏" pitchFamily="2" charset="-122"/>
              </a:rPr>
              <a:t>2</a:t>
            </a:r>
            <a:r>
              <a:rPr lang="zh-CN" altLang="en-US" sz="2800" b="1" dirty="0" smtClean="0">
                <a:latin typeface="华文新魏" pitchFamily="2" charset="-122"/>
                <a:ea typeface="华文新魏" pitchFamily="2" charset="-122"/>
              </a:rPr>
              <a:t>项以上心脏负荷试验进行低危患者的评估，其中运动心电图为必须具备的项目</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zh-CN" altLang="en-US"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有专职的心脏负荷试验和</a:t>
            </a:r>
            <a:r>
              <a:rPr lang="en-US" altLang="zh-CN" sz="2800" b="1" dirty="0" smtClean="0">
                <a:latin typeface="华文新魏" pitchFamily="2" charset="-122"/>
                <a:ea typeface="华文新魏" pitchFamily="2" charset="-122"/>
              </a:rPr>
              <a:t>/</a:t>
            </a:r>
            <a:r>
              <a:rPr lang="zh-CN" altLang="en-US" sz="2800" b="1" dirty="0" smtClean="0">
                <a:latin typeface="华文新魏" pitchFamily="2" charset="-122"/>
                <a:ea typeface="华文新魏" pitchFamily="2" charset="-122"/>
              </a:rPr>
              <a:t>或影像学检查时的负责医师，负责检查、结果汇报，确保有连续的监管方案</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3"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143372" y="214291"/>
            <a:ext cx="4643470" cy="857255"/>
          </a:xfrm>
        </p:spPr>
        <p:txBody>
          <a:bodyPr>
            <a:normAutofit/>
          </a:bodyPr>
          <a:lstStyle/>
          <a:p>
            <a:r>
              <a:rPr lang="zh-CN" altLang="en-US" sz="3200" b="1" dirty="0" smtClean="0">
                <a:solidFill>
                  <a:schemeClr val="bg1"/>
                </a:solidFill>
                <a:latin typeface="华文新魏" pitchFamily="2" charset="-122"/>
                <a:ea typeface="华文新魏" pitchFamily="2" charset="-122"/>
              </a:rPr>
              <a:t>对低危患者评估及救治</a:t>
            </a:r>
            <a:endParaRPr lang="en-US" altLang="zh-CN" sz="3200" b="1" dirty="0" smtClean="0">
              <a:solidFill>
                <a:schemeClr val="bg1"/>
              </a:solidFill>
              <a:latin typeface="华文新魏" pitchFamily="2" charset="-122"/>
              <a:ea typeface="华文新魏" pitchFamily="2" charset="-122"/>
            </a:endParaRPr>
          </a:p>
        </p:txBody>
      </p:sp>
      <p:sp>
        <p:nvSpPr>
          <p:cNvPr id="8" name="Rectangle 3"/>
          <p:cNvSpPr txBox="1">
            <a:spLocks noChangeArrowheads="1"/>
          </p:cNvSpPr>
          <p:nvPr/>
        </p:nvSpPr>
        <p:spPr>
          <a:xfrm>
            <a:off x="428596" y="1500174"/>
            <a:ext cx="8215370" cy="5072098"/>
          </a:xfrm>
          <a:prstGeom prst="rect">
            <a:avLst/>
          </a:prstGeom>
          <a:noFill/>
          <a:ln w="38100">
            <a:solidFill>
              <a:srgbClr val="FF0000"/>
            </a:solidFill>
          </a:ln>
        </p:spPr>
        <p:txBody>
          <a:bodyPr vert="horz" lIns="91440" tIns="45720" rIns="91440" bIns="45720" rtlCol="0">
            <a:normAutofit/>
          </a:bodyPr>
          <a:lstStyle/>
          <a:p>
            <a:pPr marL="342900" lvl="0" indent="-342900">
              <a:spcBef>
                <a:spcPct val="20000"/>
              </a:spcBef>
              <a:defRPr/>
            </a:pPr>
            <a:endParaRPr lang="zh-CN" altLang="en-US" sz="2800" b="1" dirty="0" smtClean="0">
              <a:latin typeface="华文新魏" pitchFamily="2" charset="-122"/>
              <a:ea typeface="华文新魏" pitchFamily="2" charset="-122"/>
            </a:endParaRPr>
          </a:p>
        </p:txBody>
      </p:sp>
      <p:sp>
        <p:nvSpPr>
          <p:cNvPr id="7" name="矩形 6"/>
          <p:cNvSpPr/>
          <p:nvPr/>
        </p:nvSpPr>
        <p:spPr>
          <a:xfrm>
            <a:off x="500034" y="1714488"/>
            <a:ext cx="8001056" cy="4315027"/>
          </a:xfrm>
          <a:prstGeom prst="rect">
            <a:avLst/>
          </a:prstGeom>
        </p:spPr>
        <p:txBody>
          <a:bodyPr wrap="square">
            <a:spAutoFit/>
          </a:bodyPr>
          <a:lstStyle/>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在患者出院前，主治医师制定出院带药和门诊治疗方案</a:t>
            </a: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为出院患者分发冠心病预防及急救的小册子</a:t>
            </a:r>
            <a:endParaRPr lang="en-US" altLang="zh-CN"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endParaRPr lang="zh-CN" altLang="en-US" sz="2800" b="1" dirty="0" smtClean="0">
              <a:latin typeface="华文新魏" pitchFamily="2" charset="-122"/>
              <a:ea typeface="华文新魏" pitchFamily="2" charset="-122"/>
            </a:endParaRP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于急诊就诊评估为低危或未完成全部评估而要求终止诊疗的患者，应告知风险及应对措施，并签署知情同意书</a:t>
            </a:r>
          </a:p>
          <a:p>
            <a:pPr marL="742950" lvl="1" indent="-285750">
              <a:spcBef>
                <a:spcPct val="20000"/>
              </a:spcBef>
              <a:buFont typeface="Arial" pitchFamily="34" charset="0"/>
              <a:buChar char="–"/>
              <a:defRPr/>
            </a:pPr>
            <a:r>
              <a:rPr lang="zh-CN" altLang="en-US" sz="2800" b="1" dirty="0" smtClean="0">
                <a:latin typeface="华文新魏" pitchFamily="2" charset="-122"/>
                <a:ea typeface="华文新魏" pitchFamily="2" charset="-122"/>
              </a:rPr>
              <a:t>为患者提供心电图复印件，以便下一次就诊时，可前后对比心电图</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7" name="Rectangle 2"/>
          <p:cNvSpPr txBox="1">
            <a:spLocks noChangeArrowheads="1"/>
          </p:cNvSpPr>
          <p:nvPr/>
        </p:nvSpPr>
        <p:spPr>
          <a:xfrm>
            <a:off x="857224" y="3000372"/>
            <a:ext cx="7600950" cy="9556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800" b="1" dirty="0" smtClean="0">
                <a:latin typeface="华文新魏" pitchFamily="2" charset="-122"/>
                <a:ea typeface="华文新魏" pitchFamily="2" charset="-122"/>
                <a:cs typeface="+mj-cs"/>
              </a:rPr>
              <a:t>要素四</a:t>
            </a:r>
            <a:r>
              <a:rPr kumimoji="0" lang="en-US" sz="4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800" b="1" dirty="0" smtClean="0">
                <a:latin typeface="华文新魏" pitchFamily="2" charset="-122"/>
                <a:ea typeface="华文新魏" pitchFamily="2" charset="-122"/>
                <a:cs typeface="+mj-cs"/>
              </a:rPr>
              <a:t>持续改进</a:t>
            </a:r>
            <a:endParaRPr kumimoji="0" lang="zh-CN" altLang="en-US" sz="4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500562" y="214291"/>
            <a:ext cx="4286280" cy="857255"/>
          </a:xfrm>
        </p:spPr>
        <p:txBody>
          <a:bodyPr>
            <a:normAutofit/>
          </a:bodyPr>
          <a:lstStyle/>
          <a:p>
            <a:r>
              <a:rPr lang="zh-CN" altLang="en-US" sz="3200" b="1" dirty="0" smtClean="0">
                <a:solidFill>
                  <a:schemeClr val="bg1"/>
                </a:solidFill>
                <a:latin typeface="华文新魏" pitchFamily="2" charset="-122"/>
                <a:ea typeface="华文新魏" pitchFamily="2" charset="-122"/>
              </a:rPr>
              <a:t>持续改进</a:t>
            </a:r>
            <a:endParaRPr lang="en-US" altLang="zh-CN" sz="3200" b="1" dirty="0" smtClean="0">
              <a:solidFill>
                <a:schemeClr val="bg1"/>
              </a:solidFill>
              <a:latin typeface="华文新魏" pitchFamily="2" charset="-122"/>
              <a:ea typeface="华文新魏" pitchFamily="2" charset="-122"/>
            </a:endParaRPr>
          </a:p>
        </p:txBody>
      </p:sp>
      <p:sp>
        <p:nvSpPr>
          <p:cNvPr id="7" name="Rectangle 3"/>
          <p:cNvSpPr txBox="1">
            <a:spLocks noChangeArrowheads="1"/>
          </p:cNvSpPr>
          <p:nvPr/>
        </p:nvSpPr>
        <p:spPr>
          <a:xfrm>
            <a:off x="500063" y="1571625"/>
            <a:ext cx="8229600" cy="4786333"/>
          </a:xfrm>
          <a:prstGeom prst="rect">
            <a:avLst/>
          </a:prstGeom>
          <a:noFill/>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sp>
        <p:nvSpPr>
          <p:cNvPr id="14" name="矩形 13"/>
          <p:cNvSpPr/>
          <p:nvPr/>
        </p:nvSpPr>
        <p:spPr>
          <a:xfrm>
            <a:off x="928662" y="2000240"/>
            <a:ext cx="7500990" cy="3724096"/>
          </a:xfrm>
          <a:prstGeom prst="rect">
            <a:avLst/>
          </a:prstGeom>
        </p:spPr>
        <p:txBody>
          <a:bodyPr wrap="square">
            <a:spAutoFit/>
          </a:bodyPr>
          <a:lstStyle/>
          <a:p>
            <a:pPr marL="514350" indent="-514350">
              <a:buAutoNum type="arabicPlain"/>
            </a:pPr>
            <a:r>
              <a:rPr lang="zh-CN" altLang="zh-CN" sz="2800" b="1" dirty="0" smtClean="0">
                <a:ea typeface="华文新魏"/>
              </a:rPr>
              <a:t>机构应该为流程改进和质量监控制定切实可行的计划和措施</a:t>
            </a:r>
            <a:endParaRPr lang="en-US" altLang="zh-CN" sz="2800" b="1" dirty="0" smtClean="0">
              <a:ea typeface="华文新魏"/>
            </a:endParaRPr>
          </a:p>
          <a:p>
            <a:pPr marL="514350" indent="-514350"/>
            <a:endParaRPr lang="en-US" altLang="zh-CN" sz="2800" b="1" dirty="0" smtClean="0">
              <a:ea typeface="华文新魏"/>
            </a:endParaRPr>
          </a:p>
          <a:p>
            <a:r>
              <a:rPr lang="en-US" altLang="zh-CN" sz="2800" b="1" dirty="0" smtClean="0">
                <a:ea typeface="华文新魏"/>
              </a:rPr>
              <a:t>2    </a:t>
            </a:r>
            <a:r>
              <a:rPr lang="zh-CN" altLang="zh-CN" sz="2800" b="1" dirty="0" smtClean="0">
                <a:ea typeface="华文新魏"/>
              </a:rPr>
              <a:t>应提供至少</a:t>
            </a:r>
            <a:r>
              <a:rPr lang="en-US" altLang="zh-CN" sz="2800" b="1" dirty="0" smtClean="0">
                <a:ea typeface="华文新魏"/>
              </a:rPr>
              <a:t>6</a:t>
            </a:r>
            <a:r>
              <a:rPr lang="zh-CN" altLang="zh-CN" sz="2800" b="1" dirty="0" smtClean="0">
                <a:ea typeface="华文新魏"/>
              </a:rPr>
              <a:t>个月以上的数据，并且通过指标证明，通过流程改进已改善</a:t>
            </a:r>
            <a:r>
              <a:rPr lang="en-US" altLang="zh-CN" sz="2800" b="1" dirty="0" smtClean="0">
                <a:ea typeface="华文新魏"/>
              </a:rPr>
              <a:t>ACS</a:t>
            </a:r>
            <a:r>
              <a:rPr lang="zh-CN" altLang="zh-CN" sz="2800" b="1" dirty="0" smtClean="0">
                <a:ea typeface="华文新魏"/>
              </a:rPr>
              <a:t>患者的疗效或呈现改善的趋势，用真实数据显示流程改进的成果</a:t>
            </a:r>
            <a:r>
              <a:rPr lang="zh-CN" altLang="en-US" sz="2800" b="1" dirty="0" smtClean="0">
                <a:ea typeface="华文新魏"/>
              </a:rPr>
              <a:t>（</a:t>
            </a:r>
            <a:r>
              <a:rPr lang="en-US" altLang="zh-CN" sz="2800" b="1" dirty="0" smtClean="0">
                <a:ea typeface="华文新魏"/>
              </a:rPr>
              <a:t>15</a:t>
            </a:r>
            <a:r>
              <a:rPr lang="zh-CN" altLang="en-US" sz="2800" b="1" dirty="0" smtClean="0">
                <a:ea typeface="华文新魏"/>
              </a:rPr>
              <a:t>条数据趋势图，与云平台一致）</a:t>
            </a:r>
            <a:endParaRPr lang="en-US" altLang="zh-CN" sz="2800" b="1" dirty="0" smtClean="0">
              <a:ea typeface="华文新魏"/>
            </a:endParaRPr>
          </a:p>
          <a:p>
            <a:endParaRPr lang="en-US" altLang="zh-CN" sz="2000" b="1" dirty="0" smtClean="0"/>
          </a:p>
          <a:p>
            <a:r>
              <a:rPr lang="en-US" altLang="zh-CN" sz="2000" dirty="0" smtClean="0"/>
              <a:t> </a:t>
            </a:r>
            <a:endParaRPr lang="zh-CN" alt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矩形 5"/>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sp>
        <p:nvSpPr>
          <p:cNvPr id="7" name="Rectangle 3"/>
          <p:cNvSpPr txBox="1">
            <a:spLocks noChangeArrowheads="1"/>
          </p:cNvSpPr>
          <p:nvPr/>
        </p:nvSpPr>
        <p:spPr>
          <a:xfrm>
            <a:off x="1142976" y="1714488"/>
            <a:ext cx="6715125" cy="4071938"/>
          </a:xfrm>
          <a:prstGeom prst="rect">
            <a:avLst/>
          </a:prstGeom>
          <a:noFill/>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30000"/>
              </a:lnSpc>
              <a:spcBef>
                <a:spcPct val="50000"/>
              </a:spcBef>
              <a:spcAft>
                <a:spcPts val="0"/>
              </a:spcAft>
              <a:buClrTx/>
              <a:buSzTx/>
              <a:buFont typeface="Arial" pitchFamily="34" charset="0"/>
              <a:buChar char="•"/>
              <a:tabLst/>
              <a:defRPr/>
            </a:pPr>
            <a:r>
              <a:rPr kumimoji="0" lang="zh-CN" altLang="en-US"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认证组织机构</a:t>
            </a:r>
            <a:endParaRPr kumimoji="0" lang="en-US" alt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30000"/>
              </a:lnSpc>
              <a:spcBef>
                <a:spcPct val="50000"/>
              </a:spcBef>
              <a:spcAft>
                <a:spcPts val="0"/>
              </a:spcAft>
              <a:buClrTx/>
              <a:buSzTx/>
              <a:buFont typeface="Arial" pitchFamily="34" charset="0"/>
              <a:buChar char="•"/>
              <a:tabLst/>
              <a:defRPr/>
            </a:pPr>
            <a:r>
              <a:rPr kumimoji="0" lang="zh-CN" altLang="en-US"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认证的组织程序</a:t>
            </a:r>
            <a:endParaRPr kumimoji="0" lang="en-US" alt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30000"/>
              </a:lnSpc>
              <a:spcBef>
                <a:spcPct val="50000"/>
              </a:spcBef>
              <a:spcAft>
                <a:spcPts val="0"/>
              </a:spcAft>
              <a:buClrTx/>
              <a:buSzTx/>
              <a:buFont typeface="Arial" pitchFamily="34" charset="0"/>
              <a:buChar char="•"/>
              <a:tabLst/>
              <a:defRPr/>
            </a:pPr>
            <a:r>
              <a:rPr kumimoji="0" lang="zh-CN" altLang="en-US"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认证标准</a:t>
            </a:r>
            <a:endParaRPr kumimoji="0" lang="en-US" alt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30000"/>
              </a:lnSpc>
              <a:spcBef>
                <a:spcPct val="50000"/>
              </a:spcBef>
              <a:spcAft>
                <a:spcPts val="0"/>
              </a:spcAft>
              <a:buClrTx/>
              <a:buSzTx/>
              <a:buFont typeface="Arial" pitchFamily="34" charset="0"/>
              <a:buChar char="•"/>
              <a:tabLst/>
              <a:defRPr/>
            </a:pPr>
            <a:r>
              <a:rPr kumimoji="0" lang="zh-CN" altLang="en-US"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评分细则</a:t>
            </a:r>
            <a:endParaRPr kumimoji="0" lang="en-US" alt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sp>
        <p:nvSpPr>
          <p:cNvPr id="10" name="Rectangle 2"/>
          <p:cNvSpPr>
            <a:spLocks noGrp="1" noChangeArrowheads="1"/>
          </p:cNvSpPr>
          <p:nvPr>
            <p:ph type="title"/>
          </p:nvPr>
        </p:nvSpPr>
        <p:spPr>
          <a:xfrm>
            <a:off x="3929058" y="214290"/>
            <a:ext cx="4857784" cy="857255"/>
          </a:xfrm>
        </p:spPr>
        <p:txBody>
          <a:bodyPr>
            <a:normAutofit/>
          </a:bodyPr>
          <a:lstStyle/>
          <a:p>
            <a:pPr eaLnBrk="1" hangingPunct="1"/>
            <a:r>
              <a:rPr lang="zh-CN" altLang="en-US" sz="4800" b="1" dirty="0" smtClean="0">
                <a:solidFill>
                  <a:schemeClr val="bg1"/>
                </a:solidFill>
                <a:latin typeface="华文新魏" pitchFamily="2" charset="-122"/>
                <a:ea typeface="华文新魏" pitchFamily="2" charset="-122"/>
              </a:rPr>
              <a:t>认证体系组成</a:t>
            </a:r>
            <a:endParaRPr lang="en-US" altLang="zh-CN" sz="48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500562" y="214291"/>
            <a:ext cx="4286280" cy="857255"/>
          </a:xfrm>
        </p:spPr>
        <p:txBody>
          <a:bodyPr>
            <a:normAutofit/>
          </a:bodyPr>
          <a:lstStyle/>
          <a:p>
            <a:r>
              <a:rPr lang="zh-CN" altLang="en-US" sz="3200" b="1" dirty="0" smtClean="0">
                <a:solidFill>
                  <a:schemeClr val="bg1"/>
                </a:solidFill>
                <a:latin typeface="华文新魏" pitchFamily="2" charset="-122"/>
                <a:ea typeface="华文新魏" pitchFamily="2" charset="-122"/>
              </a:rPr>
              <a:t>持续改进</a:t>
            </a:r>
            <a:endParaRPr lang="en-US" altLang="zh-CN" sz="3200" b="1" dirty="0" smtClean="0">
              <a:solidFill>
                <a:schemeClr val="bg1"/>
              </a:solidFill>
              <a:latin typeface="华文新魏" pitchFamily="2" charset="-122"/>
              <a:ea typeface="华文新魏" pitchFamily="2" charset="-122"/>
            </a:endParaRPr>
          </a:p>
        </p:txBody>
      </p:sp>
      <p:sp>
        <p:nvSpPr>
          <p:cNvPr id="7" name="Rectangle 3"/>
          <p:cNvSpPr txBox="1">
            <a:spLocks noChangeArrowheads="1"/>
          </p:cNvSpPr>
          <p:nvPr/>
        </p:nvSpPr>
        <p:spPr>
          <a:xfrm>
            <a:off x="500063" y="1571625"/>
            <a:ext cx="8229600" cy="1857375"/>
          </a:xfrm>
          <a:prstGeom prst="rect">
            <a:avLst/>
          </a:prstGeom>
          <a:noFill/>
          <a:ln w="38100">
            <a:solidFill>
              <a:srgbClr val="FF0000"/>
            </a:solidFill>
          </a:ln>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流程图的优化改进</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持续改进（阶段性数据）的效果</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改进的措施是重点</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grpSp>
        <p:nvGrpSpPr>
          <p:cNvPr id="2" name="组合 4"/>
          <p:cNvGrpSpPr>
            <a:grpSpLocks/>
          </p:cNvGrpSpPr>
          <p:nvPr/>
        </p:nvGrpSpPr>
        <p:grpSpPr bwMode="auto">
          <a:xfrm>
            <a:off x="468341" y="3714752"/>
            <a:ext cx="8247063" cy="2293938"/>
            <a:chOff x="611188" y="1268413"/>
            <a:chExt cx="8247062" cy="2293937"/>
          </a:xfrm>
        </p:grpSpPr>
        <p:pic>
          <p:nvPicPr>
            <p:cNvPr id="9" name="Picture 3"/>
            <p:cNvPicPr>
              <a:picLocks noChangeAspect="1" noChangeArrowheads="1"/>
            </p:cNvPicPr>
            <p:nvPr/>
          </p:nvPicPr>
          <p:blipFill>
            <a:blip r:embed="rId3" cstate="print"/>
            <a:srcRect/>
            <a:stretch>
              <a:fillRect/>
            </a:stretch>
          </p:blipFill>
          <p:spPr bwMode="auto">
            <a:xfrm>
              <a:off x="611188" y="1268413"/>
              <a:ext cx="8247062" cy="2293937"/>
            </a:xfrm>
            <a:prstGeom prst="rect">
              <a:avLst/>
            </a:prstGeom>
            <a:noFill/>
            <a:ln w="9525">
              <a:noFill/>
              <a:miter lim="800000"/>
              <a:headEnd/>
              <a:tailEnd/>
            </a:ln>
          </p:spPr>
        </p:pic>
        <p:cxnSp>
          <p:nvCxnSpPr>
            <p:cNvPr id="12" name="直接箭头连接符 3"/>
            <p:cNvCxnSpPr>
              <a:cxnSpLocks noChangeShapeType="1"/>
            </p:cNvCxnSpPr>
            <p:nvPr/>
          </p:nvCxnSpPr>
          <p:spPr bwMode="auto">
            <a:xfrm rot="5400000">
              <a:off x="3748087" y="2236788"/>
              <a:ext cx="785813" cy="1588"/>
            </a:xfrm>
            <a:prstGeom prst="straightConnector1">
              <a:avLst/>
            </a:prstGeom>
            <a:noFill/>
            <a:ln w="28575" algn="ctr">
              <a:solidFill>
                <a:srgbClr val="FF0000"/>
              </a:solidFill>
              <a:round/>
              <a:headEnd/>
              <a:tailEnd type="arrow" w="med" len="med"/>
            </a:ln>
          </p:spPr>
        </p:cxnSp>
        <p:sp>
          <p:nvSpPr>
            <p:cNvPr id="13" name="TextBox 5"/>
            <p:cNvSpPr txBox="1">
              <a:spLocks noChangeArrowheads="1"/>
            </p:cNvSpPr>
            <p:nvPr/>
          </p:nvSpPr>
          <p:spPr bwMode="auto">
            <a:xfrm>
              <a:off x="2786063" y="1506538"/>
              <a:ext cx="3071812" cy="338137"/>
            </a:xfrm>
            <a:prstGeom prst="rect">
              <a:avLst/>
            </a:prstGeom>
            <a:noFill/>
            <a:ln w="9525">
              <a:noFill/>
              <a:miter lim="800000"/>
              <a:headEnd/>
              <a:tailEnd/>
            </a:ln>
          </p:spPr>
          <p:txBody>
            <a:bodyPr>
              <a:spAutoFit/>
            </a:bodyPr>
            <a:lstStyle/>
            <a:p>
              <a:r>
                <a:rPr lang="en-US" altLang="zh-CN" sz="1600">
                  <a:solidFill>
                    <a:srgbClr val="FF0000"/>
                  </a:solidFill>
                </a:rPr>
                <a:t>CPC was established (2011-3-27)</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7" name="Rectangle 2"/>
          <p:cNvSpPr txBox="1">
            <a:spLocks noChangeArrowheads="1"/>
          </p:cNvSpPr>
          <p:nvPr/>
        </p:nvSpPr>
        <p:spPr>
          <a:xfrm>
            <a:off x="785786" y="2786058"/>
            <a:ext cx="7600950" cy="9556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j-cs"/>
              </a:rPr>
              <a:t>要素五</a:t>
            </a:r>
            <a:endParaRPr kumimoji="0" lang="en-US" altLang="zh-CN" sz="4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4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j-cs"/>
              </a:rPr>
              <a:t>培训与教育</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500562" y="214291"/>
            <a:ext cx="4286280" cy="857255"/>
          </a:xfrm>
        </p:spPr>
        <p:txBody>
          <a:bodyPr>
            <a:normAutofit/>
          </a:bodyPr>
          <a:lstStyle/>
          <a:p>
            <a:r>
              <a:rPr lang="zh-CN" altLang="en-US" sz="3200" b="1" dirty="0" smtClean="0">
                <a:solidFill>
                  <a:schemeClr val="bg1"/>
                </a:solidFill>
                <a:latin typeface="华文新魏" pitchFamily="2" charset="-122"/>
                <a:ea typeface="华文新魏" pitchFamily="2" charset="-122"/>
              </a:rPr>
              <a:t>培训与教育</a:t>
            </a:r>
            <a:endParaRPr lang="en-US" altLang="zh-CN" sz="3200" b="1" dirty="0" smtClean="0">
              <a:solidFill>
                <a:schemeClr val="bg1"/>
              </a:solidFill>
              <a:latin typeface="华文新魏" pitchFamily="2" charset="-122"/>
              <a:ea typeface="华文新魏" pitchFamily="2" charset="-122"/>
            </a:endParaRPr>
          </a:p>
        </p:txBody>
      </p:sp>
      <p:sp>
        <p:nvSpPr>
          <p:cNvPr id="7" name="Rectangle 3"/>
          <p:cNvSpPr txBox="1">
            <a:spLocks noChangeArrowheads="1"/>
          </p:cNvSpPr>
          <p:nvPr/>
        </p:nvSpPr>
        <p:spPr>
          <a:xfrm>
            <a:off x="642910" y="1785926"/>
            <a:ext cx="8229600" cy="3786187"/>
          </a:xfrm>
          <a:prstGeom prst="rect">
            <a:avLst/>
          </a:prstGeom>
          <a:noFill/>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不同对象的培训计划和实施记录是重点</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所在医院的全员培训</a:t>
            </a:r>
            <a:endParaRPr lang="en-US" altLang="zh-CN" sz="3200" b="1" dirty="0" smtClean="0">
              <a:latin typeface="华文新魏" pitchFamily="2" charset="-122"/>
              <a:ea typeface="华文新魏" pitchFamily="2" charset="-122"/>
            </a:endParaRPr>
          </a:p>
          <a:p>
            <a:pPr marL="342900"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专业人员培训</a:t>
            </a:r>
            <a:endParaRPr lang="en-US" altLang="zh-CN" sz="3200" b="1" dirty="0" smtClean="0">
              <a:latin typeface="华文新魏" pitchFamily="2" charset="-122"/>
              <a:ea typeface="华文新魏" pitchFamily="2" charset="-122"/>
            </a:endParaRPr>
          </a:p>
          <a:p>
            <a:pPr marL="342900"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区域急救系统的培训</a:t>
            </a:r>
            <a:endParaRPr lang="en-US" altLang="zh-CN" sz="3200" b="1" dirty="0" smtClean="0">
              <a:latin typeface="华文新魏" pitchFamily="2" charset="-122"/>
              <a:ea typeface="华文新魏" pitchFamily="2" charset="-122"/>
            </a:endParaRPr>
          </a:p>
          <a:p>
            <a:pPr marL="342900"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基层医疗机构的教育和培训</a:t>
            </a:r>
          </a:p>
          <a:p>
            <a:pPr marL="342900"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社区教育和培训</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11" name="图片 10"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6" name="Rectangle 2"/>
          <p:cNvSpPr>
            <a:spLocks noGrp="1" noChangeArrowheads="1"/>
          </p:cNvSpPr>
          <p:nvPr>
            <p:ph type="title"/>
          </p:nvPr>
        </p:nvSpPr>
        <p:spPr>
          <a:xfrm>
            <a:off x="4500562" y="214291"/>
            <a:ext cx="4286280" cy="857255"/>
          </a:xfrm>
        </p:spPr>
        <p:txBody>
          <a:bodyPr>
            <a:normAutofit/>
          </a:bodyPr>
          <a:lstStyle/>
          <a:p>
            <a:r>
              <a:rPr lang="zh-CN" altLang="en-US" sz="3200" b="1" dirty="0" smtClean="0">
                <a:solidFill>
                  <a:schemeClr val="bg1"/>
                </a:solidFill>
                <a:latin typeface="华文新魏" pitchFamily="2" charset="-122"/>
                <a:ea typeface="华文新魏" pitchFamily="2" charset="-122"/>
              </a:rPr>
              <a:t>评分细则</a:t>
            </a:r>
            <a:endParaRPr lang="en-US" altLang="zh-CN" sz="3200" b="1" dirty="0" smtClean="0">
              <a:solidFill>
                <a:schemeClr val="bg1"/>
              </a:solidFill>
              <a:latin typeface="华文新魏" pitchFamily="2" charset="-122"/>
              <a:ea typeface="华文新魏" pitchFamily="2" charset="-122"/>
            </a:endParaRPr>
          </a:p>
        </p:txBody>
      </p:sp>
      <p:sp>
        <p:nvSpPr>
          <p:cNvPr id="7" name="Rectangle 3"/>
          <p:cNvSpPr txBox="1">
            <a:spLocks noChangeArrowheads="1"/>
          </p:cNvSpPr>
          <p:nvPr/>
        </p:nvSpPr>
        <p:spPr>
          <a:xfrm>
            <a:off x="428596" y="1500174"/>
            <a:ext cx="8229600" cy="2000253"/>
          </a:xfrm>
          <a:prstGeom prst="rect">
            <a:avLst/>
          </a:prstGeom>
          <a:noFill/>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1" i="0" u="none" strike="noStrike" kern="1200" cap="none" spc="0" normalizeH="0" baseline="0" noProof="0" smtClean="0">
                <a:ln>
                  <a:noFill/>
                </a:ln>
                <a:solidFill>
                  <a:schemeClr val="tx1"/>
                </a:solidFill>
                <a:effectLst/>
                <a:uLnTx/>
                <a:uFillTx/>
                <a:latin typeface="华文新魏" pitchFamily="2" charset="-122"/>
                <a:ea typeface="华文新魏" pitchFamily="2" charset="-122"/>
                <a:cs typeface="+mn-cs"/>
              </a:rPr>
              <a:t>分清主次</a:t>
            </a:r>
            <a:endParaRPr kumimoji="0" lang="en-US" altLang="zh-CN" sz="3200" b="1" i="0" u="none" strike="noStrike" kern="120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1" i="0" u="none" strike="noStrike" kern="1200" cap="none" spc="0" normalizeH="0" baseline="0" noProof="0" smtClean="0">
                <a:ln>
                  <a:noFill/>
                </a:ln>
                <a:solidFill>
                  <a:schemeClr val="tx1"/>
                </a:solidFill>
                <a:effectLst/>
                <a:uLnTx/>
                <a:uFillTx/>
                <a:latin typeface="华文新魏" pitchFamily="2" charset="-122"/>
                <a:ea typeface="华文新魏" pitchFamily="2" charset="-122"/>
                <a:cs typeface="+mn-cs"/>
              </a:rPr>
              <a:t>强调实际效用</a:t>
            </a:r>
            <a:endParaRPr kumimoji="0" lang="en-US" altLang="zh-CN" sz="3200" b="1" i="0" u="none" strike="noStrike" kern="1200" cap="none" spc="0" normalizeH="0" baseline="0" noProof="0" smtClean="0">
              <a:ln>
                <a:noFill/>
              </a:ln>
              <a:solidFill>
                <a:schemeClr val="tx1"/>
              </a:solidFill>
              <a:effectLst/>
              <a:uLnTx/>
              <a:uFillTx/>
              <a:latin typeface="华文新魏" pitchFamily="2" charset="-122"/>
              <a:ea typeface="华文新魏"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1" i="0" u="none" strike="noStrike" kern="1200" cap="none" spc="0" normalizeH="0" baseline="0" noProof="0" smtClean="0">
                <a:ln>
                  <a:noFill/>
                </a:ln>
                <a:solidFill>
                  <a:schemeClr val="tx1"/>
                </a:solidFill>
                <a:effectLst/>
                <a:uLnTx/>
                <a:uFillTx/>
                <a:latin typeface="华文新魏" pitchFamily="2" charset="-122"/>
                <a:ea typeface="华文新魏" pitchFamily="2" charset="-122"/>
                <a:cs typeface="+mn-cs"/>
              </a:rPr>
              <a:t>无须满足全部标准，但基本条件必须具备</a:t>
            </a:r>
          </a:p>
        </p:txBody>
      </p:sp>
      <p:sp>
        <p:nvSpPr>
          <p:cNvPr id="8" name="Rectangle 3"/>
          <p:cNvSpPr txBox="1">
            <a:spLocks noChangeArrowheads="1"/>
          </p:cNvSpPr>
          <p:nvPr/>
        </p:nvSpPr>
        <p:spPr>
          <a:xfrm>
            <a:off x="428596" y="3786201"/>
            <a:ext cx="8229600" cy="2000253"/>
          </a:xfrm>
          <a:prstGeom prst="rect">
            <a:avLst/>
          </a:prstGeom>
          <a:noFill/>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提供项目支持性材料和数据</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800100" lvl="1" indent="-342900">
              <a:spcBef>
                <a:spcPct val="20000"/>
              </a:spcBef>
              <a:buFont typeface="Arial" pitchFamily="34" charset="0"/>
              <a:buChar char="•"/>
              <a:defRPr/>
            </a:pPr>
            <a:r>
              <a:rPr lang="zh-CN" altLang="en-US" sz="3200" b="1" dirty="0" smtClean="0">
                <a:latin typeface="华文新魏" pitchFamily="2" charset="-122"/>
                <a:ea typeface="华文新魏" pitchFamily="2" charset="-122"/>
              </a:rPr>
              <a:t>溯源性：原始材料可查</a:t>
            </a:r>
            <a:endParaRPr lang="en-US" altLang="zh-CN" sz="3200" b="1" dirty="0" smtClean="0">
              <a:latin typeface="华文新魏" pitchFamily="2" charset="-122"/>
              <a:ea typeface="华文新魏" pitchFamily="2" charset="-122"/>
            </a:endParaRPr>
          </a:p>
          <a:p>
            <a:pPr marL="800100" lvl="1" indent="-342900">
              <a:spcBef>
                <a:spcPct val="20000"/>
              </a:spcBef>
              <a:buFont typeface="Arial" pitchFamily="34" charset="0"/>
              <a:buChar char="•"/>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数据库</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rot="21358141">
            <a:off x="852936" y="3967092"/>
            <a:ext cx="7375063" cy="1685846"/>
          </a:xfrm>
          <a:prstGeom prst="rect">
            <a:avLst/>
          </a:prstGeom>
          <a:noFill/>
          <a:ln w="9525">
            <a:noFill/>
            <a:miter lim="800000"/>
            <a:headEnd/>
            <a:tailEnd/>
          </a:ln>
          <a:effectLst>
            <a:outerShdw dist="107763" dir="18900000" algn="ctr" rotWithShape="0">
              <a:schemeClr val="bg2"/>
            </a:outerShdw>
          </a:effectLst>
        </p:spPr>
        <p:txBody>
          <a:bodyPr wrap="square">
            <a:spAutoFit/>
          </a:bodyPr>
          <a:lstStyle/>
          <a:p>
            <a:pPr>
              <a:lnSpc>
                <a:spcPct val="95000"/>
              </a:lnSpc>
              <a:spcBef>
                <a:spcPct val="15000"/>
              </a:spcBef>
              <a:buClr>
                <a:schemeClr val="tx2"/>
              </a:buClr>
              <a:buSzPct val="110000"/>
              <a:defRPr/>
            </a:pPr>
            <a:r>
              <a:rPr lang="en-US" altLang="zh-CN" sz="10900" b="0" i="1" dirty="0">
                <a:solidFill>
                  <a:srgbClr val="000066"/>
                </a:solidFill>
                <a:latin typeface="华文行楷" pitchFamily="2" charset="-122"/>
                <a:ea typeface="华文行楷" pitchFamily="2" charset="-122"/>
              </a:rPr>
              <a:t>Thank you !</a:t>
            </a:r>
          </a:p>
        </p:txBody>
      </p:sp>
      <p:pic>
        <p:nvPicPr>
          <p:cNvPr id="8" name="图片 7" descr="中国胸痛中心Logo终_path-01.png"/>
          <p:cNvPicPr>
            <a:picLocks noChangeAspect="1"/>
          </p:cNvPicPr>
          <p:nvPr/>
        </p:nvPicPr>
        <p:blipFill>
          <a:blip r:embed="rId2" cstate="print"/>
          <a:stretch>
            <a:fillRect/>
          </a:stretch>
        </p:blipFill>
        <p:spPr>
          <a:xfrm>
            <a:off x="2143108" y="500042"/>
            <a:ext cx="4650990" cy="49093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8" name="矩形 7"/>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sp>
        <p:nvSpPr>
          <p:cNvPr id="5" name="Rectangle 3"/>
          <p:cNvSpPr txBox="1">
            <a:spLocks noChangeArrowheads="1"/>
          </p:cNvSpPr>
          <p:nvPr/>
        </p:nvSpPr>
        <p:spPr>
          <a:xfrm>
            <a:off x="468313" y="2133600"/>
            <a:ext cx="8229600" cy="3887788"/>
          </a:xfrm>
          <a:prstGeom prst="rect">
            <a:avLst/>
          </a:prstGeom>
          <a:ln w="38100">
            <a:solidFill>
              <a:srgbClr val="0000FF"/>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中华医学会心血管病分会成立专门的《胸痛中心认证工作组》</a:t>
            </a:r>
            <a:endParaRPr kumimoji="0" lang="en-US" altLang="zh-CN" sz="40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指导委员会</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认证工作委员会</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常设</a:t>
            </a:r>
            <a:r>
              <a:rPr lang="zh-CN" altLang="en-US" sz="3200" b="1" dirty="0" smtClean="0">
                <a:latin typeface="华文新魏" pitchFamily="2" charset="-122"/>
                <a:ea typeface="华文新魏" pitchFamily="2" charset="-122"/>
              </a:rPr>
              <a:t>认证</a:t>
            </a:r>
            <a:r>
              <a:rPr kumimoji="0" lang="zh-CN" altLang="en-US"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办公室</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组织机构</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8" name="矩形 7"/>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pic>
        <p:nvPicPr>
          <p:cNvPr id="6" name="图片 5" descr="中国胸痛中心认证基本流程.jpg"/>
          <p:cNvPicPr>
            <a:picLocks noChangeAspect="1"/>
          </p:cNvPicPr>
          <p:nvPr/>
        </p:nvPicPr>
        <p:blipFill>
          <a:blip r:embed="rId3"/>
          <a:stretch>
            <a:fillRect/>
          </a:stretch>
        </p:blipFill>
        <p:spPr>
          <a:xfrm>
            <a:off x="0" y="0"/>
            <a:ext cx="9144000" cy="6858000"/>
          </a:xfrm>
          <a:prstGeom prst="rect">
            <a:avLst/>
          </a:prstGeom>
          <a:ln w="28575">
            <a:solidFill>
              <a:srgbClr val="FF00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8" name="矩形 7"/>
          <p:cNvSpPr/>
          <p:nvPr/>
        </p:nvSpPr>
        <p:spPr>
          <a:xfrm>
            <a:off x="857224" y="318623"/>
            <a:ext cx="4572000" cy="584775"/>
          </a:xfrm>
          <a:prstGeom prst="rect">
            <a:avLst/>
          </a:prstGeom>
        </p:spPr>
        <p:txBody>
          <a:bodyPr>
            <a:spAutoFit/>
          </a:bodyPr>
          <a:lstStyle/>
          <a:p>
            <a:r>
              <a:rPr lang="zh-CN" altLang="en-US" sz="2000" spc="200" dirty="0" smtClean="0">
                <a:solidFill>
                  <a:schemeClr val="bg1"/>
                </a:solidFill>
                <a:effectLst/>
                <a:latin typeface="方正大黑简体" pitchFamily="65" charset="-122"/>
                <a:ea typeface="方正大黑简体" pitchFamily="65" charset="-122"/>
              </a:rPr>
              <a:t>中国胸痛中心</a:t>
            </a:r>
            <a:r>
              <a:rPr lang="en-US" altLang="zh-CN" spc="200" dirty="0" smtClean="0">
                <a:solidFill>
                  <a:schemeClr val="bg1"/>
                </a:solidFill>
                <a:effectLst/>
                <a:latin typeface="方正大黑简体" pitchFamily="65" charset="-122"/>
                <a:ea typeface="方正大黑简体" pitchFamily="65" charset="-122"/>
              </a:rPr>
              <a:t/>
            </a:r>
            <a:br>
              <a:rPr lang="en-US" altLang="zh-CN" spc="200" dirty="0" smtClean="0">
                <a:solidFill>
                  <a:schemeClr val="bg1"/>
                </a:solidFill>
                <a:effectLst/>
                <a:latin typeface="方正大黑简体" pitchFamily="65" charset="-122"/>
                <a:ea typeface="方正大黑简体" pitchFamily="65" charset="-122"/>
              </a:rPr>
            </a:br>
            <a:r>
              <a:rPr lang="en-US" altLang="zh-CN" sz="1200" b="1" dirty="0" smtClean="0">
                <a:solidFill>
                  <a:schemeClr val="bg1"/>
                </a:solidFill>
                <a:effectLst/>
                <a:latin typeface="Times New Roman" pitchFamily="18" charset="0"/>
                <a:ea typeface="方正大黑简体" pitchFamily="65" charset="-122"/>
                <a:cs typeface="Times New Roman" pitchFamily="18" charset="0"/>
              </a:rPr>
              <a:t>China Chest Pain Center</a:t>
            </a:r>
            <a:endParaRPr lang="zh-CN" altLang="en-US" sz="1200" dirty="0">
              <a:solidFill>
                <a:schemeClr val="bg1"/>
              </a:solidFill>
              <a:effectLst/>
            </a:endParaRPr>
          </a:p>
        </p:txBody>
      </p:sp>
      <p:sp>
        <p:nvSpPr>
          <p:cNvPr id="5" name="Rectangle 3"/>
          <p:cNvSpPr txBox="1">
            <a:spLocks noChangeArrowheads="1"/>
          </p:cNvSpPr>
          <p:nvPr/>
        </p:nvSpPr>
        <p:spPr>
          <a:xfrm>
            <a:off x="500063" y="1428750"/>
            <a:ext cx="8358187" cy="5072063"/>
          </a:xfrm>
          <a:prstGeom prst="rect">
            <a:avLst/>
          </a:prstGeom>
          <a:ln w="38100">
            <a:solidFill>
              <a:srgbClr val="FF0000"/>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五大要素</a:t>
            </a:r>
            <a:endParaRPr kumimoji="0" lang="en-US" altLang="zh-CN" sz="36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基本条件与资质</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院前急救系统与院内绿色通道的整合</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50000"/>
              </a:spcBef>
              <a:spcAft>
                <a:spcPts val="0"/>
              </a:spcAft>
              <a:buClrTx/>
              <a:buSzTx/>
              <a:buFont typeface="Arial" pitchFamily="34" charset="0"/>
              <a:buChar char="–"/>
              <a:tabLst/>
              <a:defRPr/>
            </a:pPr>
            <a:r>
              <a:rPr lang="zh-CN" altLang="en-US" sz="3200" b="1" dirty="0" smtClean="0">
                <a:latin typeface="华文新魏" pitchFamily="2" charset="-122"/>
                <a:ea typeface="华文新魏" pitchFamily="2" charset="-122"/>
              </a:rPr>
              <a:t>对急性胸痛</a:t>
            </a: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患者的评估和救治</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持续改进</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a:p>
            <a:pPr marL="742950" marR="0" lvl="1" indent="-28575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rPr>
              <a:t>培训与教育</a:t>
            </a:r>
            <a:endParaRPr kumimoji="0" lang="en-US" altLang="zh-CN" sz="3200" b="1" i="0" u="none" strike="noStrike" kern="1200" cap="none" spc="0" normalizeH="0" baseline="0" noProof="0" dirty="0" smtClean="0">
              <a:ln>
                <a:noFill/>
              </a:ln>
              <a:solidFill>
                <a:schemeClr val="tx1"/>
              </a:solidFill>
              <a:effectLst/>
              <a:uLnTx/>
              <a:uFillTx/>
              <a:latin typeface="华文新魏" pitchFamily="2" charset="-122"/>
              <a:ea typeface="华文新魏" pitchFamily="2" charset="-122"/>
              <a:cs typeface="+mn-cs"/>
            </a:endParaRPr>
          </a:p>
        </p:txBody>
      </p:sp>
      <p:sp>
        <p:nvSpPr>
          <p:cNvPr id="6" name="Rectangle 2"/>
          <p:cNvSpPr>
            <a:spLocks noGrp="1" noChangeArrowheads="1"/>
          </p:cNvSpPr>
          <p:nvPr>
            <p:ph type="title"/>
          </p:nvPr>
        </p:nvSpPr>
        <p:spPr>
          <a:xfrm>
            <a:off x="4500562" y="214291"/>
            <a:ext cx="4286280" cy="857255"/>
          </a:xfrm>
        </p:spPr>
        <p:txBody>
          <a:bodyPr>
            <a:normAutofit/>
          </a:bodyPr>
          <a:lstStyle/>
          <a:p>
            <a:pPr eaLnBrk="1" hangingPunct="1"/>
            <a:r>
              <a:rPr lang="zh-CN" altLang="en-US" sz="3200" b="1" dirty="0" smtClean="0">
                <a:solidFill>
                  <a:schemeClr val="bg1"/>
                </a:solidFill>
                <a:latin typeface="华文新魏" pitchFamily="2" charset="-122"/>
                <a:ea typeface="华文新魏" pitchFamily="2" charset="-122"/>
              </a:rPr>
              <a:t>认证标准</a:t>
            </a:r>
            <a:endParaRPr lang="en-US" altLang="zh-CN" sz="3200" b="1" dirty="0" smtClean="0">
              <a:solidFill>
                <a:schemeClr val="bg1"/>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1000100" y="214290"/>
            <a:ext cx="6715172" cy="857256"/>
          </a:xfrm>
        </p:spPr>
        <p:txBody>
          <a:bodyPr/>
          <a:lstStyle/>
          <a:p>
            <a:r>
              <a:rPr lang="zh-CN" altLang="en-US" sz="4000" b="1" dirty="0" smtClean="0">
                <a:solidFill>
                  <a:schemeClr val="bg1"/>
                </a:solidFill>
                <a:latin typeface="华文新魏" pitchFamily="2" charset="-122"/>
                <a:ea typeface="华文新魏" pitchFamily="2" charset="-122"/>
              </a:rPr>
              <a:t>五大要素的主要目的</a:t>
            </a:r>
            <a:endParaRPr lang="zh-CN" altLang="en-US" sz="4000" b="1" dirty="0">
              <a:solidFill>
                <a:schemeClr val="bg1"/>
              </a:solidFill>
              <a:latin typeface="华文新魏" pitchFamily="2" charset="-122"/>
              <a:ea typeface="华文新魏" pitchFamily="2" charset="-122"/>
            </a:endParaRPr>
          </a:p>
        </p:txBody>
      </p:sp>
      <p:pic>
        <p:nvPicPr>
          <p:cNvPr id="7" name="图片 6" descr="中国胸痛中心Logo终_path-01.png"/>
          <p:cNvPicPr>
            <a:picLocks noChangeAspect="1"/>
          </p:cNvPicPr>
          <p:nvPr/>
        </p:nvPicPr>
        <p:blipFill>
          <a:blip r:embed="rId2" cstate="print"/>
          <a:stretch>
            <a:fillRect/>
          </a:stretch>
        </p:blipFill>
        <p:spPr>
          <a:xfrm>
            <a:off x="14764" y="-24"/>
            <a:ext cx="1150528" cy="1214446"/>
          </a:xfrm>
          <a:prstGeom prst="rect">
            <a:avLst/>
          </a:prstGeom>
        </p:spPr>
      </p:pic>
      <p:sp>
        <p:nvSpPr>
          <p:cNvPr id="5" name="Rectangle 3"/>
          <p:cNvSpPr txBox="1">
            <a:spLocks noChangeArrowheads="1"/>
          </p:cNvSpPr>
          <p:nvPr/>
        </p:nvSpPr>
        <p:spPr>
          <a:xfrm>
            <a:off x="357158" y="1357298"/>
            <a:ext cx="8429684" cy="5357850"/>
          </a:xfrm>
          <a:prstGeom prst="rect">
            <a:avLst/>
          </a:prstGeom>
          <a:ln w="38100">
            <a:solidFill>
              <a:srgbClr val="FF0000"/>
            </a:solidFill>
          </a:ln>
        </p:spPr>
        <p:txBody>
          <a:bodyPr/>
          <a:lstStyle/>
          <a:p>
            <a:pPr marL="0" marR="0" lvl="0" indent="0" defTabSz="914400" rtl="0" eaLnBrk="1" fontAlgn="auto" latinLnBrk="0" hangingPunct="1">
              <a:spcBef>
                <a:spcPts val="1200"/>
              </a:spcBef>
              <a:spcAft>
                <a:spcPts val="0"/>
              </a:spcAft>
              <a:buClrTx/>
              <a:buSzTx/>
              <a:buFont typeface="Arial" pitchFamily="34" charset="0"/>
              <a:buNone/>
              <a:tabLst/>
              <a:defRPr/>
            </a:pPr>
            <a:r>
              <a:rPr kumimoji="0" lang="zh-CN" sz="3600" b="1" i="0" u="none" strike="noStrike" kern="1200" cap="none" spc="0" normalizeH="0" baseline="0" noProof="0" dirty="0" smtClean="0">
                <a:ln>
                  <a:noFill/>
                </a:ln>
                <a:effectLst/>
                <a:uLnTx/>
                <a:uFillTx/>
                <a:latin typeface="华文新魏" pitchFamily="2" charset="-122"/>
                <a:ea typeface="华文新魏" pitchFamily="2" charset="-122"/>
                <a:cs typeface="+mn-cs"/>
              </a:rPr>
              <a:t>五大要素</a:t>
            </a:r>
            <a:endParaRPr kumimoji="0" lang="en-US" altLang="zh-CN" sz="3600" b="1" i="0" u="none" strike="noStrike" kern="1200" cap="none" spc="0" normalizeH="0" baseline="0" noProof="0" dirty="0" smtClean="0">
              <a:ln>
                <a:noFill/>
              </a:ln>
              <a:effectLst/>
              <a:uLnTx/>
              <a:uFillTx/>
              <a:latin typeface="华文新魏" pitchFamily="2" charset="-122"/>
              <a:ea typeface="华文新魏" pitchFamily="2" charset="-122"/>
              <a:cs typeface="+mn-cs"/>
            </a:endParaRPr>
          </a:p>
          <a:p>
            <a:pPr marL="457200" marR="0" lvl="1" indent="0" defTabSz="914400" rtl="0" eaLnBrk="1" fontAlgn="auto" latinLnBrk="0" hangingPunct="1">
              <a:spcBef>
                <a:spcPts val="12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effectLst/>
                <a:uLnTx/>
                <a:uFillTx/>
                <a:latin typeface="华文新魏" pitchFamily="2" charset="-122"/>
                <a:ea typeface="华文新魏" pitchFamily="2" charset="-122"/>
                <a:cs typeface="+mn-cs"/>
              </a:rPr>
              <a:t>基本条件与资质</a:t>
            </a:r>
            <a:endParaRPr kumimoji="0" lang="en-US" altLang="zh-CN" sz="3200" b="1" i="0" u="none" strike="noStrike" kern="1200" cap="none" spc="0" normalizeH="0" baseline="0" noProof="0" dirty="0" smtClean="0">
              <a:ln>
                <a:noFill/>
              </a:ln>
              <a:effectLst/>
              <a:uLnTx/>
              <a:uFillTx/>
              <a:latin typeface="华文新魏" pitchFamily="2" charset="-122"/>
              <a:ea typeface="华文新魏" pitchFamily="2" charset="-122"/>
              <a:cs typeface="+mn-cs"/>
            </a:endParaRPr>
          </a:p>
          <a:p>
            <a:pPr marL="457200" marR="0" lvl="1" indent="0" defTabSz="914400" rtl="0" eaLnBrk="1" fontAlgn="auto" latinLnBrk="0" hangingPunct="1">
              <a:spcBef>
                <a:spcPts val="3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effectLst/>
                <a:uLnTx/>
                <a:uFillTx/>
                <a:latin typeface="华文新魏" pitchFamily="2" charset="-122"/>
                <a:ea typeface="华文新魏" pitchFamily="2" charset="-122"/>
                <a:cs typeface="+mn-cs"/>
              </a:rPr>
              <a:t>院前急救系统与院内绿色通道的整合</a:t>
            </a:r>
            <a:endParaRPr kumimoji="0" lang="en-US" altLang="zh-CN" sz="2400" b="1" i="0" u="none" strike="noStrike" kern="1200" cap="none" spc="0" normalizeH="0" baseline="0" noProof="0" dirty="0" smtClean="0">
              <a:ln>
                <a:noFill/>
              </a:ln>
              <a:effectLst/>
              <a:uLnTx/>
              <a:uFillTx/>
              <a:latin typeface="华文新魏" pitchFamily="2" charset="-122"/>
              <a:ea typeface="华文新魏" pitchFamily="2" charset="-122"/>
              <a:cs typeface="+mn-cs"/>
            </a:endParaRPr>
          </a:p>
          <a:p>
            <a:pPr marL="457200" marR="0" lvl="1" indent="0" defTabSz="914400" rtl="0" eaLnBrk="1" fontAlgn="auto" latinLnBrk="0" hangingPunct="1">
              <a:spcBef>
                <a:spcPts val="3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effectLst/>
                <a:uLnTx/>
                <a:uFillTx/>
                <a:latin typeface="华文新魏" pitchFamily="2" charset="-122"/>
                <a:ea typeface="华文新魏" pitchFamily="2" charset="-122"/>
                <a:cs typeface="+mn-cs"/>
              </a:rPr>
              <a:t>对</a:t>
            </a:r>
            <a:r>
              <a:rPr kumimoji="0" lang="zh-CN" altLang="en-US" sz="3200" b="1" i="0" u="none" strike="noStrike" kern="1200" cap="none" spc="0" normalizeH="0" baseline="0" noProof="0" dirty="0" smtClean="0">
                <a:ln>
                  <a:noFill/>
                </a:ln>
                <a:effectLst/>
                <a:uLnTx/>
                <a:uFillTx/>
                <a:latin typeface="华文新魏" pitchFamily="2" charset="-122"/>
                <a:ea typeface="华文新魏" pitchFamily="2" charset="-122"/>
                <a:cs typeface="+mn-cs"/>
              </a:rPr>
              <a:t>急性</a:t>
            </a:r>
            <a:r>
              <a:rPr lang="zh-CN" altLang="en-US" sz="3200" b="1" dirty="0" smtClean="0">
                <a:latin typeface="华文新魏" pitchFamily="2" charset="-122"/>
                <a:ea typeface="华文新魏" pitchFamily="2" charset="-122"/>
              </a:rPr>
              <a:t>胸痛</a:t>
            </a:r>
            <a:r>
              <a:rPr kumimoji="0" lang="zh-CN" sz="3200" b="1" i="0" u="none" strike="noStrike" kern="1200" cap="none" spc="0" normalizeH="0" baseline="0" noProof="0" dirty="0" smtClean="0">
                <a:ln>
                  <a:noFill/>
                </a:ln>
                <a:effectLst/>
                <a:uLnTx/>
                <a:uFillTx/>
                <a:latin typeface="华文新魏" pitchFamily="2" charset="-122"/>
                <a:ea typeface="华文新魏" pitchFamily="2" charset="-122"/>
                <a:cs typeface="+mn-cs"/>
              </a:rPr>
              <a:t>患者的评估和救治</a:t>
            </a:r>
            <a:endParaRPr kumimoji="0" lang="en-US" altLang="zh-CN" sz="3200" b="1" i="0" u="none" strike="noStrike" kern="1200" cap="none" spc="0" normalizeH="0" baseline="0" noProof="0" dirty="0" smtClean="0">
              <a:ln>
                <a:noFill/>
              </a:ln>
              <a:effectLst/>
              <a:uLnTx/>
              <a:uFillTx/>
              <a:latin typeface="华文新魏" pitchFamily="2" charset="-122"/>
              <a:ea typeface="华文新魏" pitchFamily="2" charset="-122"/>
              <a:cs typeface="+mn-cs"/>
            </a:endParaRPr>
          </a:p>
          <a:p>
            <a:pPr marL="457200" marR="0" lvl="1" indent="0" defTabSz="914400" rtl="0" eaLnBrk="1" fontAlgn="auto" latinLnBrk="0" hangingPunct="1">
              <a:spcBef>
                <a:spcPts val="3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effectLst/>
                <a:uLnTx/>
                <a:uFillTx/>
                <a:latin typeface="华文新魏" pitchFamily="2" charset="-122"/>
                <a:ea typeface="华文新魏" pitchFamily="2" charset="-122"/>
                <a:cs typeface="+mn-cs"/>
              </a:rPr>
              <a:t>持续改进</a:t>
            </a:r>
            <a:endParaRPr kumimoji="0" lang="en-US" altLang="zh-CN" sz="3200" b="1" i="0" u="none" strike="noStrike" kern="1200" cap="none" spc="0" normalizeH="0" baseline="0" noProof="0" dirty="0" smtClean="0">
              <a:ln>
                <a:noFill/>
              </a:ln>
              <a:effectLst/>
              <a:uLnTx/>
              <a:uFillTx/>
              <a:latin typeface="华文新魏" pitchFamily="2" charset="-122"/>
              <a:ea typeface="华文新魏" pitchFamily="2" charset="-122"/>
              <a:cs typeface="+mn-cs"/>
            </a:endParaRPr>
          </a:p>
          <a:p>
            <a:pPr marL="457200" marR="0" lvl="1" indent="0" defTabSz="914400" rtl="0" eaLnBrk="1" fontAlgn="auto" latinLnBrk="0" hangingPunct="1">
              <a:spcBef>
                <a:spcPts val="3000"/>
              </a:spcBef>
              <a:spcAft>
                <a:spcPts val="0"/>
              </a:spcAft>
              <a:buClrTx/>
              <a:buSzTx/>
              <a:buFont typeface="Arial" pitchFamily="34" charset="0"/>
              <a:buChar char="•"/>
              <a:tabLst/>
              <a:defRPr/>
            </a:pPr>
            <a:r>
              <a:rPr kumimoji="0" lang="zh-CN" sz="3200" b="1" i="0" u="none" strike="noStrike" kern="1200" cap="none" spc="0" normalizeH="0" baseline="0" noProof="0" dirty="0" smtClean="0">
                <a:ln>
                  <a:noFill/>
                </a:ln>
                <a:effectLst/>
                <a:uLnTx/>
                <a:uFillTx/>
                <a:latin typeface="华文新魏" pitchFamily="2" charset="-122"/>
                <a:ea typeface="华文新魏" pitchFamily="2" charset="-122"/>
                <a:cs typeface="+mn-cs"/>
              </a:rPr>
              <a:t>培训与教育</a:t>
            </a:r>
            <a:endParaRPr kumimoji="0" lang="en-US" altLang="zh-CN" sz="3200" b="1" i="0" u="none" strike="noStrike" kern="1200" cap="none" spc="0" normalizeH="0" baseline="0" noProof="0" dirty="0" smtClean="0">
              <a:ln>
                <a:noFill/>
              </a:ln>
              <a:effectLst/>
              <a:uLnTx/>
              <a:uFillTx/>
              <a:latin typeface="华文新魏" pitchFamily="2" charset="-122"/>
              <a:ea typeface="华文新魏" pitchFamily="2" charset="-122"/>
              <a:cs typeface="+mn-cs"/>
            </a:endParaRPr>
          </a:p>
        </p:txBody>
      </p:sp>
      <p:sp>
        <p:nvSpPr>
          <p:cNvPr id="9" name="TextBox 8"/>
          <p:cNvSpPr txBox="1"/>
          <p:nvPr/>
        </p:nvSpPr>
        <p:spPr>
          <a:xfrm>
            <a:off x="1428728" y="2571744"/>
            <a:ext cx="6429420" cy="461665"/>
          </a:xfrm>
          <a:prstGeom prst="rect">
            <a:avLst/>
          </a:prstGeom>
          <a:solidFill>
            <a:schemeClr val="accent4">
              <a:lumMod val="40000"/>
              <a:lumOff val="60000"/>
            </a:schemeClr>
          </a:solidFill>
        </p:spPr>
        <p:txBody>
          <a:bodyPr wrap="square" rtlCol="0">
            <a:spAutoFit/>
          </a:bodyPr>
          <a:lstStyle/>
          <a:p>
            <a:pPr marL="0" lvl="2">
              <a:buFont typeface="Arial" pitchFamily="34" charset="0"/>
              <a:buChar char="•"/>
            </a:pPr>
            <a:r>
              <a:rPr lang="zh-CN" altLang="en-US" sz="2400" b="1" dirty="0" smtClean="0">
                <a:solidFill>
                  <a:srgbClr val="0070C0"/>
                </a:solidFill>
                <a:latin typeface="华文新魏" pitchFamily="2" charset="-122"/>
                <a:ea typeface="华文新魏" pitchFamily="2" charset="-122"/>
              </a:rPr>
              <a:t>重点是考查以急诊</a:t>
            </a:r>
            <a:r>
              <a:rPr lang="en-US" altLang="zh-CN" sz="2400" b="1" dirty="0" smtClean="0">
                <a:solidFill>
                  <a:srgbClr val="0070C0"/>
                </a:solidFill>
                <a:latin typeface="华文新魏" pitchFamily="2" charset="-122"/>
                <a:ea typeface="华文新魏" pitchFamily="2" charset="-122"/>
              </a:rPr>
              <a:t>PCI</a:t>
            </a:r>
            <a:r>
              <a:rPr lang="zh-CN" altLang="en-US" sz="2400" b="1" dirty="0" smtClean="0">
                <a:solidFill>
                  <a:srgbClr val="0070C0"/>
                </a:solidFill>
                <a:latin typeface="华文新魏" pitchFamily="2" charset="-122"/>
                <a:ea typeface="华文新魏" pitchFamily="2" charset="-122"/>
              </a:rPr>
              <a:t>为主的</a:t>
            </a:r>
            <a:r>
              <a:rPr lang="en-US" altLang="zh-CN" sz="2400" b="1" dirty="0" smtClean="0">
                <a:solidFill>
                  <a:srgbClr val="0070C0"/>
                </a:solidFill>
                <a:latin typeface="华文新魏" pitchFamily="2" charset="-122"/>
                <a:ea typeface="华文新魏" pitchFamily="2" charset="-122"/>
              </a:rPr>
              <a:t>STEMI</a:t>
            </a:r>
            <a:r>
              <a:rPr lang="zh-CN" altLang="en-US" sz="2400" b="1" dirty="0" smtClean="0">
                <a:solidFill>
                  <a:srgbClr val="0070C0"/>
                </a:solidFill>
                <a:latin typeface="华文新魏" pitchFamily="2" charset="-122"/>
                <a:ea typeface="华文新魏" pitchFamily="2" charset="-122"/>
              </a:rPr>
              <a:t>救治能力</a:t>
            </a:r>
            <a:endParaRPr lang="zh-CN" altLang="en-US" dirty="0">
              <a:solidFill>
                <a:srgbClr val="0070C0"/>
              </a:solidFill>
            </a:endParaRPr>
          </a:p>
        </p:txBody>
      </p:sp>
      <p:sp>
        <p:nvSpPr>
          <p:cNvPr id="10" name="TextBox 9"/>
          <p:cNvSpPr txBox="1"/>
          <p:nvPr/>
        </p:nvSpPr>
        <p:spPr>
          <a:xfrm>
            <a:off x="1428728" y="3395963"/>
            <a:ext cx="7072362" cy="461665"/>
          </a:xfrm>
          <a:prstGeom prst="rect">
            <a:avLst/>
          </a:prstGeom>
          <a:solidFill>
            <a:schemeClr val="accent4">
              <a:lumMod val="40000"/>
              <a:lumOff val="60000"/>
            </a:schemeClr>
          </a:solidFill>
        </p:spPr>
        <p:txBody>
          <a:bodyPr wrap="square" rtlCol="0">
            <a:spAutoFit/>
          </a:bodyPr>
          <a:lstStyle/>
          <a:p>
            <a:pPr marL="0" lvl="2">
              <a:spcBef>
                <a:spcPts val="3000"/>
              </a:spcBef>
              <a:buFont typeface="Arial" pitchFamily="34" charset="0"/>
              <a:buChar char="•"/>
            </a:pPr>
            <a:r>
              <a:rPr lang="zh-CN" altLang="en-US" sz="2400" b="1" dirty="0" smtClean="0">
                <a:solidFill>
                  <a:srgbClr val="0070C0"/>
                </a:solidFill>
                <a:latin typeface="华文新魏" pitchFamily="2" charset="-122"/>
                <a:ea typeface="华文新魏" pitchFamily="2" charset="-122"/>
              </a:rPr>
              <a:t>医院必须主动与院前急救系统合作以缩短救治时间</a:t>
            </a:r>
            <a:endParaRPr lang="zh-CN" altLang="en-US" dirty="0">
              <a:solidFill>
                <a:srgbClr val="0070C0"/>
              </a:solidFill>
            </a:endParaRPr>
          </a:p>
        </p:txBody>
      </p:sp>
      <p:sp>
        <p:nvSpPr>
          <p:cNvPr id="12" name="TextBox 11"/>
          <p:cNvSpPr txBox="1"/>
          <p:nvPr/>
        </p:nvSpPr>
        <p:spPr>
          <a:xfrm>
            <a:off x="1428728" y="4286256"/>
            <a:ext cx="7215238" cy="461665"/>
          </a:xfrm>
          <a:prstGeom prst="rect">
            <a:avLst/>
          </a:prstGeom>
          <a:solidFill>
            <a:schemeClr val="accent4">
              <a:lumMod val="40000"/>
              <a:lumOff val="60000"/>
            </a:schemeClr>
          </a:solidFill>
        </p:spPr>
        <p:txBody>
          <a:bodyPr wrap="square" rtlCol="0">
            <a:spAutoFit/>
          </a:bodyPr>
          <a:lstStyle/>
          <a:p>
            <a:pPr>
              <a:spcBef>
                <a:spcPts val="1200"/>
              </a:spcBef>
              <a:buFont typeface="Arial" pitchFamily="34" charset="0"/>
              <a:buChar char="•"/>
              <a:defRPr/>
            </a:pPr>
            <a:r>
              <a:rPr lang="zh-CN" altLang="en-US" sz="2400" b="1" dirty="0" smtClean="0">
                <a:solidFill>
                  <a:srgbClr val="0070C0"/>
                </a:solidFill>
                <a:latin typeface="华文新魏" pitchFamily="2" charset="-122"/>
                <a:ea typeface="华文新魏" pitchFamily="2" charset="-122"/>
              </a:rPr>
              <a:t>强调是在临床实践中执行</a:t>
            </a:r>
            <a:r>
              <a:rPr lang="en-US" altLang="zh-CN" sz="2400" b="1" dirty="0" smtClean="0">
                <a:solidFill>
                  <a:srgbClr val="0070C0"/>
                </a:solidFill>
                <a:latin typeface="华文新魏" pitchFamily="2" charset="-122"/>
                <a:ea typeface="华文新魏" pitchFamily="2" charset="-122"/>
              </a:rPr>
              <a:t>ACS</a:t>
            </a:r>
            <a:r>
              <a:rPr lang="zh-CN" altLang="en-US" sz="2400" b="1" dirty="0" smtClean="0">
                <a:solidFill>
                  <a:srgbClr val="0070C0"/>
                </a:solidFill>
                <a:latin typeface="华文新魏" pitchFamily="2" charset="-122"/>
                <a:ea typeface="华文新魏" pitchFamily="2" charset="-122"/>
              </a:rPr>
              <a:t>指南：将指南流程化</a:t>
            </a:r>
            <a:endParaRPr lang="en-US" altLang="zh-CN" sz="2400" b="1" dirty="0" smtClean="0">
              <a:solidFill>
                <a:srgbClr val="0070C0"/>
              </a:solidFill>
              <a:latin typeface="华文新魏" pitchFamily="2" charset="-122"/>
              <a:ea typeface="华文新魏" pitchFamily="2" charset="-122"/>
            </a:endParaRPr>
          </a:p>
        </p:txBody>
      </p:sp>
      <p:sp>
        <p:nvSpPr>
          <p:cNvPr id="13" name="TextBox 12"/>
          <p:cNvSpPr txBox="1"/>
          <p:nvPr/>
        </p:nvSpPr>
        <p:spPr>
          <a:xfrm>
            <a:off x="1428728" y="5143512"/>
            <a:ext cx="7286676" cy="461665"/>
          </a:xfrm>
          <a:prstGeom prst="rect">
            <a:avLst/>
          </a:prstGeom>
          <a:solidFill>
            <a:schemeClr val="accent4">
              <a:lumMod val="40000"/>
              <a:lumOff val="60000"/>
            </a:schemeClr>
          </a:solidFill>
        </p:spPr>
        <p:txBody>
          <a:bodyPr wrap="square" rtlCol="0">
            <a:spAutoFit/>
          </a:bodyPr>
          <a:lstStyle/>
          <a:p>
            <a:pPr>
              <a:spcBef>
                <a:spcPts val="1200"/>
              </a:spcBef>
              <a:buFont typeface="Arial" pitchFamily="34" charset="0"/>
              <a:buChar char="•"/>
              <a:defRPr/>
            </a:pPr>
            <a:r>
              <a:rPr lang="zh-CN" altLang="en-US" sz="2400" b="1" dirty="0" smtClean="0">
                <a:solidFill>
                  <a:srgbClr val="0070C0"/>
                </a:solidFill>
                <a:latin typeface="华文新魏" pitchFamily="2" charset="-122"/>
                <a:ea typeface="华文新魏" pitchFamily="2" charset="-122"/>
              </a:rPr>
              <a:t>以缩短</a:t>
            </a:r>
            <a:r>
              <a:rPr lang="en-US" altLang="zh-CN" sz="2400" b="1" dirty="0" smtClean="0">
                <a:solidFill>
                  <a:srgbClr val="0070C0"/>
                </a:solidFill>
                <a:latin typeface="华文新魏" pitchFamily="2" charset="-122"/>
                <a:ea typeface="华文新魏" pitchFamily="2" charset="-122"/>
              </a:rPr>
              <a:t>STEMI</a:t>
            </a:r>
            <a:r>
              <a:rPr lang="zh-CN" altLang="en-US" sz="2400" b="1" dirty="0" smtClean="0">
                <a:solidFill>
                  <a:srgbClr val="0070C0"/>
                </a:solidFill>
                <a:latin typeface="华文新魏" pitchFamily="2" charset="-122"/>
                <a:ea typeface="华文新魏" pitchFamily="2" charset="-122"/>
              </a:rPr>
              <a:t>总缺血时间为目标，强调逐步改进流程</a:t>
            </a:r>
            <a:endParaRPr lang="en-US" altLang="zh-CN" sz="2400" b="1" dirty="0" smtClean="0">
              <a:solidFill>
                <a:srgbClr val="0070C0"/>
              </a:solidFill>
              <a:latin typeface="华文新魏" pitchFamily="2" charset="-122"/>
              <a:ea typeface="华文新魏" pitchFamily="2" charset="-122"/>
            </a:endParaRPr>
          </a:p>
        </p:txBody>
      </p:sp>
      <p:sp>
        <p:nvSpPr>
          <p:cNvPr id="14" name="TextBox 13"/>
          <p:cNvSpPr txBox="1"/>
          <p:nvPr/>
        </p:nvSpPr>
        <p:spPr>
          <a:xfrm>
            <a:off x="1428728" y="6039169"/>
            <a:ext cx="6643734" cy="461665"/>
          </a:xfrm>
          <a:prstGeom prst="rect">
            <a:avLst/>
          </a:prstGeom>
          <a:solidFill>
            <a:schemeClr val="accent4">
              <a:lumMod val="40000"/>
              <a:lumOff val="60000"/>
            </a:schemeClr>
          </a:solidFill>
        </p:spPr>
        <p:txBody>
          <a:bodyPr wrap="square" rtlCol="0">
            <a:spAutoFit/>
          </a:bodyPr>
          <a:lstStyle/>
          <a:p>
            <a:pPr>
              <a:spcBef>
                <a:spcPts val="1200"/>
              </a:spcBef>
              <a:buFont typeface="Arial" pitchFamily="34" charset="0"/>
              <a:buChar char="•"/>
              <a:defRPr/>
            </a:pPr>
            <a:r>
              <a:rPr lang="zh-CN" altLang="en-US" sz="2400" b="1" dirty="0" smtClean="0">
                <a:solidFill>
                  <a:srgbClr val="0070C0"/>
                </a:solidFill>
                <a:latin typeface="华文新魏" pitchFamily="2" charset="-122"/>
                <a:ea typeface="华文新魏" pitchFamily="2" charset="-122"/>
              </a:rPr>
              <a:t>让胸痛急救的各个环节协调工作，形成合力</a:t>
            </a:r>
            <a:endParaRPr lang="en-US" altLang="zh-CN" sz="2400" b="1" dirty="0" smtClean="0">
              <a:solidFill>
                <a:srgbClr val="0070C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2891</Words>
  <Application>Microsoft Office PowerPoint</Application>
  <PresentationFormat>全屏显示(4:3)</PresentationFormat>
  <Paragraphs>343</Paragraphs>
  <Slides>54</Slides>
  <Notes>13</Notes>
  <HiddenSlides>3</HiddenSlides>
  <MMClips>0</MMClips>
  <ScaleCrop>false</ScaleCrop>
  <HeadingPairs>
    <vt:vector size="4" baseType="variant">
      <vt:variant>
        <vt:lpstr>主题</vt:lpstr>
      </vt:variant>
      <vt:variant>
        <vt:i4>2</vt:i4>
      </vt:variant>
      <vt:variant>
        <vt:lpstr>幻灯片标题</vt:lpstr>
      </vt:variant>
      <vt:variant>
        <vt:i4>54</vt:i4>
      </vt:variant>
    </vt:vector>
  </HeadingPairs>
  <TitlesOfParts>
    <vt:vector size="56" baseType="lpstr">
      <vt:lpstr>1_自定义设计方案</vt:lpstr>
      <vt:lpstr>2_自定义设计方案</vt:lpstr>
      <vt:lpstr> </vt:lpstr>
      <vt:lpstr>幻灯片 2</vt:lpstr>
      <vt:lpstr>幻灯片 3</vt:lpstr>
      <vt:lpstr>为什么要进行中国自主认证</vt:lpstr>
      <vt:lpstr>认证体系组成</vt:lpstr>
      <vt:lpstr>组织机构</vt:lpstr>
      <vt:lpstr>幻灯片 7</vt:lpstr>
      <vt:lpstr>认证标准</vt:lpstr>
      <vt:lpstr>幻灯片 9</vt:lpstr>
      <vt:lpstr>幻灯片 10</vt:lpstr>
      <vt:lpstr>基本条件与资质</vt:lpstr>
      <vt:lpstr>基本条件与资质</vt:lpstr>
      <vt:lpstr>胸痛中心的管理制度</vt:lpstr>
      <vt:lpstr>第3季度胸痛急救病种构成图</vt:lpstr>
      <vt:lpstr>幻灯片 15</vt:lpstr>
      <vt:lpstr>幻灯片 16</vt:lpstr>
      <vt:lpstr>D2B延迟的原因分析</vt:lpstr>
      <vt:lpstr>病例分析会制度至关重要</vt:lpstr>
      <vt:lpstr>幻灯片 19</vt:lpstr>
      <vt:lpstr>基本条件与资质——介入诊疗</vt:lpstr>
      <vt:lpstr>基本条件与资质——介入诊疗</vt:lpstr>
      <vt:lpstr>基本条件与资质——介入诊疗</vt:lpstr>
      <vt:lpstr>基本条件与资质</vt:lpstr>
      <vt:lpstr>基本条件与资质</vt:lpstr>
      <vt:lpstr>基本条件与资质</vt:lpstr>
      <vt:lpstr>基本条件与资质</vt:lpstr>
      <vt:lpstr>基本条件与资质</vt:lpstr>
      <vt:lpstr>基本条件与资质</vt:lpstr>
      <vt:lpstr>基本条件与资质</vt:lpstr>
      <vt:lpstr>幻灯片 30</vt:lpstr>
      <vt:lpstr>EMS与院内绿色通道的整合</vt:lpstr>
      <vt:lpstr>EMS与院内绿色通道的整合</vt:lpstr>
      <vt:lpstr>EMS与院内绿色通道的整合</vt:lpstr>
      <vt:lpstr>要素三    对急性胸痛患者的评估及救治</vt:lpstr>
      <vt:lpstr>对急性胸痛患者评估及救治</vt:lpstr>
      <vt:lpstr>对急性胸痛的早期甄别</vt:lpstr>
      <vt:lpstr>对急性胸痛的早期甄别</vt:lpstr>
      <vt:lpstr>对急性胸痛的早期甄别</vt:lpstr>
      <vt:lpstr>对典型ACS患者评估及救治</vt:lpstr>
      <vt:lpstr>对典型ACS患者评估及救治</vt:lpstr>
      <vt:lpstr>对典型ACS患者评估及救治</vt:lpstr>
      <vt:lpstr>对典型ACS患者评估及救治</vt:lpstr>
      <vt:lpstr>对典型ACS患者评估及救治</vt:lpstr>
      <vt:lpstr>对典型ACS患者评估及救治</vt:lpstr>
      <vt:lpstr>对低危患者评估及救治</vt:lpstr>
      <vt:lpstr>对低危患者评估及救治</vt:lpstr>
      <vt:lpstr>对低危患者评估及救治</vt:lpstr>
      <vt:lpstr>幻灯片 48</vt:lpstr>
      <vt:lpstr>持续改进</vt:lpstr>
      <vt:lpstr>持续改进</vt:lpstr>
      <vt:lpstr>幻灯片 51</vt:lpstr>
      <vt:lpstr>培训与教育</vt:lpstr>
      <vt:lpstr>评分细则</vt:lpstr>
      <vt:lpstr>幻灯片 54</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xdc</cp:lastModifiedBy>
  <cp:revision>156</cp:revision>
  <dcterms:created xsi:type="dcterms:W3CDTF">2013-04-09T08:09:18Z</dcterms:created>
  <dcterms:modified xsi:type="dcterms:W3CDTF">2015-08-13T13:39:42Z</dcterms:modified>
</cp:coreProperties>
</file>